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61" r:id="rId3"/>
    <p:sldId id="257" r:id="rId4"/>
    <p:sldId id="258" r:id="rId5"/>
    <p:sldId id="267" r:id="rId6"/>
    <p:sldId id="269" r:id="rId7"/>
    <p:sldId id="270" r:id="rId8"/>
    <p:sldId id="271" r:id="rId9"/>
    <p:sldId id="259" r:id="rId10"/>
    <p:sldId id="275" r:id="rId11"/>
    <p:sldId id="262" r:id="rId12"/>
    <p:sldId id="260" r:id="rId13"/>
    <p:sldId id="274" r:id="rId14"/>
    <p:sldId id="265" r:id="rId15"/>
    <p:sldId id="26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igenaar" initials="E" lastIdx="0" clrIdx="0">
    <p:extLst>
      <p:ext uri="{19B8F6BF-5375-455C-9EA6-DF929625EA0E}">
        <p15:presenceInfo xmlns:p15="http://schemas.microsoft.com/office/powerpoint/2012/main" userId="Eigen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77" autoAdjust="0"/>
    <p:restoredTop sz="70315" autoAdjust="0"/>
  </p:normalViewPr>
  <p:slideViewPr>
    <p:cSldViewPr snapToGrid="0">
      <p:cViewPr varScale="1">
        <p:scale>
          <a:sx n="80" d="100"/>
          <a:sy n="80" d="100"/>
        </p:scale>
        <p:origin x="192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DF204-EDCB-4787-A95C-1BE26784CA11}" type="datetimeFigureOut">
              <a:rPr lang="nl-NL" smtClean="0"/>
              <a:t>26-6-2019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1B84-98EC-4329-931F-1FDD26888FE5}" type="slidenum">
              <a:rPr lang="nl-NL" smtClean="0"/>
              <a:t>‹nr.›</a:t>
            </a:fld>
            <a:endParaRPr lang="nl-NL"/>
          </a:p>
        </p:txBody>
      </p:sp>
    </p:spTree>
    <p:extLst>
      <p:ext uri="{BB962C8B-B14F-4D97-AF65-F5344CB8AC3E}">
        <p14:creationId xmlns:p14="http://schemas.microsoft.com/office/powerpoint/2010/main" val="1742987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les (50 minuten) gaat over zichtbaarheid in verkeer. De provincie Noord-Brabant biedt deze les vanuit het Brabants VerkeersveiligheidsLabel (BVL) en TotallyTraffic (TT) gratis aan de scholen aan. De school kan er voor kiezen om de hele diapresentatie te gebruiken of om de presentatie aan te passen aan de eigen situatie. De leerkracht kan deze les - met het lezen van de notities onder elke dia – deze les zonder verdere voorbereiding geven.</a:t>
            </a:r>
          </a:p>
          <a:p>
            <a:endParaRPr lang="nl-NL" dirty="0"/>
          </a:p>
          <a:p>
            <a:r>
              <a:rPr lang="nl-NL" dirty="0"/>
              <a:t>In 2019 besteden we, als het om de verkeersveiligheid in Noord-Brabant gaat, extra aandacht aan zichtbaarheid in het verkeer. Deze les sluit daarop aan.</a:t>
            </a:r>
          </a:p>
        </p:txBody>
      </p:sp>
      <p:sp>
        <p:nvSpPr>
          <p:cNvPr id="4" name="Tijdelijke aanduiding voor dianummer 3"/>
          <p:cNvSpPr>
            <a:spLocks noGrp="1"/>
          </p:cNvSpPr>
          <p:nvPr>
            <p:ph type="sldNum" sz="quarter" idx="5"/>
          </p:nvPr>
        </p:nvSpPr>
        <p:spPr/>
        <p:txBody>
          <a:bodyPr/>
          <a:lstStyle/>
          <a:p>
            <a:fld id="{00AB1B84-98EC-4329-931F-1FDD26888FE5}" type="slidenum">
              <a:rPr lang="nl-NL" smtClean="0"/>
              <a:t>1</a:t>
            </a:fld>
            <a:endParaRPr lang="nl-NL"/>
          </a:p>
        </p:txBody>
      </p:sp>
    </p:spTree>
    <p:extLst>
      <p:ext uri="{BB962C8B-B14F-4D97-AF65-F5344CB8AC3E}">
        <p14:creationId xmlns:p14="http://schemas.microsoft.com/office/powerpoint/2010/main" val="2884438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te zien hoe zichtbaarheid of onzichtbaarheid werkt in het verkeer, kijken we naar 2 korte filmpjes. Eerst zien we vanaf welke afstanden je in het donker voor anderen zichtbaar bent. In het tweede filmpje laten we zien wat je zelf kan doen om je eigen zichtbaarheid te vergroten.</a:t>
            </a:r>
          </a:p>
        </p:txBody>
      </p:sp>
      <p:sp>
        <p:nvSpPr>
          <p:cNvPr id="4" name="Tijdelijke aanduiding voor dianummer 3"/>
          <p:cNvSpPr>
            <a:spLocks noGrp="1"/>
          </p:cNvSpPr>
          <p:nvPr>
            <p:ph type="sldNum" sz="quarter" idx="5"/>
          </p:nvPr>
        </p:nvSpPr>
        <p:spPr/>
        <p:txBody>
          <a:bodyPr/>
          <a:lstStyle/>
          <a:p>
            <a:fld id="{00AB1B84-98EC-4329-931F-1FDD26888FE5}" type="slidenum">
              <a:rPr lang="nl-NL" smtClean="0"/>
              <a:t>10</a:t>
            </a:fld>
            <a:endParaRPr lang="nl-NL"/>
          </a:p>
        </p:txBody>
      </p:sp>
    </p:spTree>
    <p:extLst>
      <p:ext uri="{BB962C8B-B14F-4D97-AF65-F5344CB8AC3E}">
        <p14:creationId xmlns:p14="http://schemas.microsoft.com/office/powerpoint/2010/main" val="2364437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gaan nu wat gedetailleerder kijken naar wat je zelf kunt doen. Vraag aan de leerlingen wat ze:</a:t>
            </a:r>
          </a:p>
          <a:p>
            <a:endParaRPr lang="nl-NL" dirty="0"/>
          </a:p>
          <a:p>
            <a:r>
              <a:rPr lang="nl-NL" dirty="0"/>
              <a:t>Aan de fiets kunnen doen?</a:t>
            </a:r>
          </a:p>
          <a:p>
            <a:r>
              <a:rPr lang="nl-NL" dirty="0"/>
              <a:t>Aan de eigen kleding kunnen doen?</a:t>
            </a:r>
          </a:p>
          <a:p>
            <a:r>
              <a:rPr lang="nl-NL" dirty="0"/>
              <a:t>Aan het eigen gedrag kunnen doen?</a:t>
            </a:r>
          </a:p>
          <a:p>
            <a:endParaRPr lang="nl-NL" dirty="0"/>
          </a:p>
          <a:p>
            <a:r>
              <a:rPr lang="nl-NL" dirty="0"/>
              <a:t>Op de volgende dia staan de antwoorden.  </a:t>
            </a:r>
          </a:p>
        </p:txBody>
      </p:sp>
      <p:sp>
        <p:nvSpPr>
          <p:cNvPr id="4" name="Tijdelijke aanduiding voor dianummer 3"/>
          <p:cNvSpPr>
            <a:spLocks noGrp="1"/>
          </p:cNvSpPr>
          <p:nvPr>
            <p:ph type="sldNum" sz="quarter" idx="5"/>
          </p:nvPr>
        </p:nvSpPr>
        <p:spPr/>
        <p:txBody>
          <a:bodyPr/>
          <a:lstStyle/>
          <a:p>
            <a:fld id="{00AB1B84-98EC-4329-931F-1FDD26888FE5}" type="slidenum">
              <a:rPr lang="nl-NL" smtClean="0"/>
              <a:t>11</a:t>
            </a:fld>
            <a:endParaRPr lang="nl-NL"/>
          </a:p>
        </p:txBody>
      </p:sp>
    </p:spTree>
    <p:extLst>
      <p:ext uri="{BB962C8B-B14F-4D97-AF65-F5344CB8AC3E}">
        <p14:creationId xmlns:p14="http://schemas.microsoft.com/office/powerpoint/2010/main" val="3490387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Kijk samen met de leerlingen of er op deze dia antwoorden staan die de leerlingen hiervoor niet uit zichzelf gaven. Niet alle leerlingen staan stil bij de keuzes die ze hebben als het gaat om het eigen gedrag: kies voor een veilige route, een verlicht fietspad, wees erop voorbereid dat andere bestuurders je misschien toch niet zien omdat ze zijn afgeleid, omdat de ramen zijn beslagen etc.</a:t>
            </a:r>
          </a:p>
        </p:txBody>
      </p:sp>
      <p:sp>
        <p:nvSpPr>
          <p:cNvPr id="4" name="Tijdelijke aanduiding voor dianummer 3"/>
          <p:cNvSpPr>
            <a:spLocks noGrp="1"/>
          </p:cNvSpPr>
          <p:nvPr>
            <p:ph type="sldNum" sz="quarter" idx="5"/>
          </p:nvPr>
        </p:nvSpPr>
        <p:spPr/>
        <p:txBody>
          <a:bodyPr/>
          <a:lstStyle/>
          <a:p>
            <a:fld id="{00AB1B84-98EC-4329-931F-1FDD26888FE5}" type="slidenum">
              <a:rPr lang="nl-NL" smtClean="0"/>
              <a:t>12</a:t>
            </a:fld>
            <a:endParaRPr lang="nl-NL"/>
          </a:p>
        </p:txBody>
      </p:sp>
    </p:spTree>
    <p:extLst>
      <p:ext uri="{BB962C8B-B14F-4D97-AF65-F5344CB8AC3E}">
        <p14:creationId xmlns:p14="http://schemas.microsoft.com/office/powerpoint/2010/main" val="3970732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Zichtbaarheid, het gevaar van niet zichtbaar zijn, hoe dat er in het verkeer uitziet en wat je kan doen om zichtbaarder te zijn, is samengevat is 1 filmpje van de ANWB. Als er tijd is, kun je dit filmpje, dat 4 minuten duurt, tonen. </a:t>
            </a:r>
          </a:p>
        </p:txBody>
      </p:sp>
      <p:sp>
        <p:nvSpPr>
          <p:cNvPr id="4" name="Tijdelijke aanduiding voor dianummer 3"/>
          <p:cNvSpPr>
            <a:spLocks noGrp="1"/>
          </p:cNvSpPr>
          <p:nvPr>
            <p:ph type="sldNum" sz="quarter" idx="5"/>
          </p:nvPr>
        </p:nvSpPr>
        <p:spPr/>
        <p:txBody>
          <a:bodyPr/>
          <a:lstStyle/>
          <a:p>
            <a:fld id="{00AB1B84-98EC-4329-931F-1FDD26888FE5}" type="slidenum">
              <a:rPr lang="nl-NL" smtClean="0"/>
              <a:t>13</a:t>
            </a:fld>
            <a:endParaRPr lang="nl-NL"/>
          </a:p>
        </p:txBody>
      </p:sp>
    </p:spTree>
    <p:extLst>
      <p:ext uri="{BB962C8B-B14F-4D97-AF65-F5344CB8AC3E}">
        <p14:creationId xmlns:p14="http://schemas.microsoft.com/office/powerpoint/2010/main" val="2680805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Tot slot nog enkele tips: </a:t>
            </a:r>
          </a:p>
          <a:p>
            <a:r>
              <a:rPr lang="nl-NL" dirty="0"/>
              <a:t>Blijf niet fietsen zonder licht, laat het snel maken of koop nieuwe lampjes.</a:t>
            </a:r>
          </a:p>
          <a:p>
            <a:r>
              <a:rPr lang="nl-NL" dirty="0"/>
              <a:t>Wacht niet tot het aandoen van je lichten tot het heel donker is, het gaat erom dat anderen je kunnen zien en dan is het slim om je licht vaker aan te doen.</a:t>
            </a:r>
          </a:p>
          <a:p>
            <a:r>
              <a:rPr lang="nl-NL" dirty="0"/>
              <a:t>Haast in het verkeer is altijd slecht. Een automobilist met haast ziet jou misschien over het hoofd. En jij ziet misschien wel een auto over het hoofd als je plots een weg oversteekt of door rood rijdt omdat je haast hebt. Neem de tijd, ga eerder weg.</a:t>
            </a:r>
          </a:p>
          <a:p>
            <a:r>
              <a:rPr lang="nl-NL" dirty="0"/>
              <a:t>Inkoppertje: een donkere jas en een donkere rugzak helpen niet als het gaat om zichtbaarheid. Probeer eens een fellere kleur of combineer je kleding en rugzak met reflectiemateriaal.</a:t>
            </a:r>
          </a:p>
          <a:p>
            <a:endParaRPr lang="nl-NL" dirty="0"/>
          </a:p>
          <a:p>
            <a:r>
              <a:rPr lang="nl-NL" dirty="0"/>
              <a:t>Los van veiligheid is het ook gewoon zonde van het geld als je een bekeuring krijgt omdat je licht niet deugt:</a:t>
            </a:r>
          </a:p>
          <a:p>
            <a:r>
              <a:rPr lang="nl-NL" dirty="0"/>
              <a:t>- geen trapreflectie: 35 euro boete</a:t>
            </a:r>
          </a:p>
          <a:p>
            <a:r>
              <a:rPr lang="nl-NL" dirty="0"/>
              <a:t>- geen wielreflectie: 35 euro boete</a:t>
            </a:r>
          </a:p>
          <a:p>
            <a:r>
              <a:rPr lang="nl-NL" dirty="0"/>
              <a:t>- ondeugdelijke rode retroreflectoren: 35 euro boete</a:t>
            </a:r>
          </a:p>
          <a:p>
            <a:r>
              <a:rPr lang="nl-NL" dirty="0"/>
              <a:t>- niet gelijktijdig branden achterlicht(en) met licht aan de voorzijde, bij nacht, binnen de bebouwde kom: 35 euro</a:t>
            </a:r>
          </a:p>
          <a:p>
            <a:r>
              <a:rPr lang="nl-NL" dirty="0"/>
              <a:t>- niet gelijktijdig branden achterlicht(en) met licht aan de voorzijde, bij nacht, buiten de bebouwde kom: 55 euro</a:t>
            </a:r>
          </a:p>
        </p:txBody>
      </p:sp>
      <p:sp>
        <p:nvSpPr>
          <p:cNvPr id="4" name="Tijdelijke aanduiding voor dianummer 3"/>
          <p:cNvSpPr>
            <a:spLocks noGrp="1"/>
          </p:cNvSpPr>
          <p:nvPr>
            <p:ph type="sldNum" sz="quarter" idx="5"/>
          </p:nvPr>
        </p:nvSpPr>
        <p:spPr/>
        <p:txBody>
          <a:bodyPr/>
          <a:lstStyle/>
          <a:p>
            <a:fld id="{00AB1B84-98EC-4329-931F-1FDD26888FE5}" type="slidenum">
              <a:rPr lang="nl-NL" smtClean="0"/>
              <a:t>14</a:t>
            </a:fld>
            <a:endParaRPr lang="nl-NL"/>
          </a:p>
        </p:txBody>
      </p:sp>
    </p:spTree>
    <p:extLst>
      <p:ext uri="{BB962C8B-B14F-4D97-AF65-F5344CB8AC3E}">
        <p14:creationId xmlns:p14="http://schemas.microsoft.com/office/powerpoint/2010/main" val="2690345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provincie Noord-Brabant biedt deze lesbrief gratis aan aan alle basis- en voortgezet onderwijsscholen, via de onderwijsprogramma’s BVL (basisonderwijs) en TT (voortgezet onderwijs).</a:t>
            </a:r>
          </a:p>
        </p:txBody>
      </p:sp>
      <p:sp>
        <p:nvSpPr>
          <p:cNvPr id="4" name="Tijdelijke aanduiding voor dianummer 3"/>
          <p:cNvSpPr>
            <a:spLocks noGrp="1"/>
          </p:cNvSpPr>
          <p:nvPr>
            <p:ph type="sldNum" sz="quarter" idx="5"/>
          </p:nvPr>
        </p:nvSpPr>
        <p:spPr/>
        <p:txBody>
          <a:bodyPr/>
          <a:lstStyle/>
          <a:p>
            <a:fld id="{00AB1B84-98EC-4329-931F-1FDD26888FE5}" type="slidenum">
              <a:rPr lang="nl-NL" smtClean="0"/>
              <a:t>15</a:t>
            </a:fld>
            <a:endParaRPr lang="nl-NL"/>
          </a:p>
        </p:txBody>
      </p:sp>
    </p:spTree>
    <p:extLst>
      <p:ext uri="{BB962C8B-B14F-4D97-AF65-F5344CB8AC3E}">
        <p14:creationId xmlns:p14="http://schemas.microsoft.com/office/powerpoint/2010/main" val="2274135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Voordat we dieper op zichtbaarheid ingaan, staan we eerst eens stil bij jullie ervaringen. Heb jij ooit in het verkeer een ongeluk gehad dat was slechte zichtbaarheid daar de oorzaak van? Of ken je in familie of vriendenkring een voorbeeld hiervan?</a:t>
            </a:r>
          </a:p>
          <a:p>
            <a:endParaRPr lang="nl-NL" dirty="0"/>
          </a:p>
          <a:p>
            <a:r>
              <a:rPr lang="nl-NL" dirty="0"/>
              <a:t>Wat gebeurde er precies? Was het overdag, was het schemerig of donker? Wat ging mis met het zichtbaar zijn</a:t>
            </a:r>
          </a:p>
          <a:p>
            <a:endParaRPr lang="nl-NL" dirty="0"/>
          </a:p>
          <a:p>
            <a:r>
              <a:rPr lang="nl-NL" dirty="0"/>
              <a:t>Doel van deze introductie is dat de leerlingen meteen in het onderwerp zitten. Leg nog niks uit, maar laat 1 of enkele leerlingen aan het woord.</a:t>
            </a:r>
          </a:p>
          <a:p>
            <a:r>
              <a:rPr lang="nl-NL" dirty="0"/>
              <a:t>Komt er vanuit de leerlingen geen enkel voorbeeld, probeer dan zelf een voorbeeld aan te halen: overdag dodehoek; iemand die een andere verkeersdeelnemer over het hoofd zag omdat…; in het donker omdat de verlichting niet in orde was; hele donkere kleren aan; beslagen ramen auto waardoor die niks zag etc.</a:t>
            </a:r>
          </a:p>
          <a:p>
            <a:endParaRPr lang="nl-NL" dirty="0"/>
          </a:p>
        </p:txBody>
      </p:sp>
      <p:sp>
        <p:nvSpPr>
          <p:cNvPr id="4" name="Tijdelijke aanduiding voor dianummer 3"/>
          <p:cNvSpPr>
            <a:spLocks noGrp="1"/>
          </p:cNvSpPr>
          <p:nvPr>
            <p:ph type="sldNum" sz="quarter" idx="5"/>
          </p:nvPr>
        </p:nvSpPr>
        <p:spPr/>
        <p:txBody>
          <a:bodyPr/>
          <a:lstStyle/>
          <a:p>
            <a:fld id="{00AB1B84-98EC-4329-931F-1FDD26888FE5}" type="slidenum">
              <a:rPr lang="nl-NL" smtClean="0"/>
              <a:t>2</a:t>
            </a:fld>
            <a:endParaRPr lang="nl-NL"/>
          </a:p>
        </p:txBody>
      </p:sp>
    </p:spTree>
    <p:extLst>
      <p:ext uri="{BB962C8B-B14F-4D97-AF65-F5344CB8AC3E}">
        <p14:creationId xmlns:p14="http://schemas.microsoft.com/office/powerpoint/2010/main" val="3495642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verhalen van de leerlingen (of van jezelf) speelde zichtbaarheid dus een belangrijke rol als oorzaak van het ongeluk.  Maar wat betekent het woord zichtbaarheid nu eigenlijk als je het over het verkeer hebt.</a:t>
            </a:r>
          </a:p>
          <a:p>
            <a:r>
              <a:rPr lang="nl-NL" dirty="0"/>
              <a:t>Betekenis zichtbaarheid: het kunnen zien van iets/dat iets gezien kan worden.</a:t>
            </a:r>
          </a:p>
          <a:p>
            <a:endParaRPr lang="nl-NL" dirty="0"/>
          </a:p>
          <a:p>
            <a:r>
              <a:rPr lang="nl-NL" dirty="0"/>
              <a:t>Waaraan denken jullie bij het woord zichtbaarheid IN HET VERKEER?</a:t>
            </a:r>
          </a:p>
          <a:p>
            <a:r>
              <a:rPr lang="nl-NL" dirty="0"/>
              <a:t>Laat de leerlingen meerdere dingen noemen en vraag zo nodig een beetje door. Schrijf de antwoorden als kernwoorden op het bord. </a:t>
            </a:r>
          </a:p>
          <a:p>
            <a:endParaRPr lang="nl-NL" dirty="0"/>
          </a:p>
          <a:p>
            <a:r>
              <a:rPr lang="nl-NL" dirty="0"/>
              <a:t>Op de volgende dia een overzicht van dingen waar je bij ‘zichtbaarheid in het verkeer’ </a:t>
            </a:r>
            <a:r>
              <a:rPr lang="nl-NL"/>
              <a:t>aan  kan </a:t>
            </a:r>
            <a:r>
              <a:rPr lang="nl-NL" dirty="0"/>
              <a:t>denken.</a:t>
            </a:r>
          </a:p>
        </p:txBody>
      </p:sp>
      <p:sp>
        <p:nvSpPr>
          <p:cNvPr id="4" name="Tijdelijke aanduiding voor dianummer 3"/>
          <p:cNvSpPr>
            <a:spLocks noGrp="1"/>
          </p:cNvSpPr>
          <p:nvPr>
            <p:ph type="sldNum" sz="quarter" idx="5"/>
          </p:nvPr>
        </p:nvSpPr>
        <p:spPr/>
        <p:txBody>
          <a:bodyPr/>
          <a:lstStyle/>
          <a:p>
            <a:fld id="{00AB1B84-98EC-4329-931F-1FDD26888FE5}" type="slidenum">
              <a:rPr lang="nl-NL" smtClean="0"/>
              <a:t>3</a:t>
            </a:fld>
            <a:endParaRPr lang="nl-NL"/>
          </a:p>
        </p:txBody>
      </p:sp>
    </p:spTree>
    <p:extLst>
      <p:ext uri="{BB962C8B-B14F-4D97-AF65-F5344CB8AC3E}">
        <p14:creationId xmlns:p14="http://schemas.microsoft.com/office/powerpoint/2010/main" val="3517934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Zichtbaarheid in het verkeer, waar kan je daarbij aan denken?</a:t>
            </a:r>
          </a:p>
          <a:p>
            <a:endParaRPr lang="nl-NL" dirty="0"/>
          </a:p>
          <a:p>
            <a:r>
              <a:rPr lang="nl-NL" dirty="0"/>
              <a:t>Overdag</a:t>
            </a:r>
          </a:p>
          <a:p>
            <a:pPr marL="171450" indent="-171450">
              <a:buFont typeface="Arial" panose="020B0604020202020204" pitchFamily="34" charset="0"/>
              <a:buChar char="•"/>
            </a:pPr>
            <a:r>
              <a:rPr lang="nl-NL" dirty="0"/>
              <a:t>De dodehoek van vrachtwagens, bestelbusjes en andere grote (landbouw) voertuigen.</a:t>
            </a:r>
          </a:p>
          <a:p>
            <a:pPr marL="171450" indent="-171450">
              <a:buFont typeface="Arial" panose="020B0604020202020204" pitchFamily="34" charset="0"/>
              <a:buChar char="•"/>
            </a:pPr>
            <a:r>
              <a:rPr lang="nl-NL" dirty="0"/>
              <a:t>Spoorwegovergangen waar je als fietser niet altijd goed zichtbaar bent voor de trein, of pas heel laat zichtbaar bent.</a:t>
            </a:r>
          </a:p>
          <a:p>
            <a:pPr marL="171450" indent="-171450">
              <a:buFont typeface="Arial" panose="020B0604020202020204" pitchFamily="34" charset="0"/>
              <a:buChar char="•"/>
            </a:pPr>
            <a:r>
              <a:rPr lang="nl-NL" dirty="0"/>
              <a:t>Mist</a:t>
            </a:r>
          </a:p>
          <a:p>
            <a:endParaRPr lang="nl-NL" dirty="0"/>
          </a:p>
          <a:p>
            <a:r>
              <a:rPr lang="nl-NL" dirty="0"/>
              <a:t>In schemer en donker</a:t>
            </a:r>
          </a:p>
          <a:p>
            <a:pPr marL="171450" indent="-171450">
              <a:buFont typeface="Arial" panose="020B0604020202020204" pitchFamily="34" charset="0"/>
              <a:buChar char="•"/>
            </a:pPr>
            <a:r>
              <a:rPr lang="nl-NL" dirty="0"/>
              <a:t>Automobilisten die weinig zien door beslagen ramen.</a:t>
            </a:r>
          </a:p>
          <a:p>
            <a:pPr marL="171450" indent="-171450">
              <a:buFont typeface="Arial" panose="020B0604020202020204" pitchFamily="34" charset="0"/>
              <a:buChar char="•"/>
            </a:pPr>
            <a:r>
              <a:rPr lang="nl-NL" dirty="0"/>
              <a:t>De zichtbaarheid van een fietser door reflecterende of felle of lichtgekleurde kleding.</a:t>
            </a:r>
          </a:p>
          <a:p>
            <a:pPr marL="171450" indent="-171450">
              <a:buFont typeface="Arial" panose="020B0604020202020204" pitchFamily="34" charset="0"/>
              <a:buChar char="•"/>
            </a:pPr>
            <a:r>
              <a:rPr lang="nl-NL" dirty="0"/>
              <a:t>Fietsverlichting.</a:t>
            </a:r>
          </a:p>
        </p:txBody>
      </p:sp>
      <p:sp>
        <p:nvSpPr>
          <p:cNvPr id="4" name="Tijdelijke aanduiding voor dianummer 3"/>
          <p:cNvSpPr>
            <a:spLocks noGrp="1"/>
          </p:cNvSpPr>
          <p:nvPr>
            <p:ph type="sldNum" sz="quarter" idx="5"/>
          </p:nvPr>
        </p:nvSpPr>
        <p:spPr/>
        <p:txBody>
          <a:bodyPr/>
          <a:lstStyle/>
          <a:p>
            <a:fld id="{00AB1B84-98EC-4329-931F-1FDD26888FE5}" type="slidenum">
              <a:rPr lang="nl-NL" smtClean="0"/>
              <a:t>4</a:t>
            </a:fld>
            <a:endParaRPr lang="nl-NL"/>
          </a:p>
        </p:txBody>
      </p:sp>
    </p:spTree>
    <p:extLst>
      <p:ext uri="{BB962C8B-B14F-4D97-AF65-F5344CB8AC3E}">
        <p14:creationId xmlns:p14="http://schemas.microsoft.com/office/powerpoint/2010/main" val="16591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Waarom juist NU aandacht voor zichtbaarheid in het verkeer?</a:t>
            </a:r>
          </a:p>
          <a:p>
            <a:endParaRPr lang="nl-NL" dirty="0"/>
          </a:p>
          <a:p>
            <a:r>
              <a:rPr lang="nl-NL" dirty="0"/>
              <a:t>In ochtendspits is het nog donker. Dan zien automobilisten jou op de fiets minder goed. En als je te voet bent en wilt oversteken met donkere kleren aan, zien de automobilisten je ook niet goed. Dan is de kans op een ongeluk als gevolg van slechte zichtbaarheid dus groter.</a:t>
            </a:r>
          </a:p>
          <a:p>
            <a:endParaRPr lang="nl-NL" dirty="0"/>
          </a:p>
          <a:p>
            <a:r>
              <a:rPr lang="nl-NL" dirty="0"/>
              <a:t>Zichtbaarheid geldt voor alle jaargetijden, voor alle verkeersdeelnemers. Als je beter (uit)kijkt, als je zorgt dat je gezien wordt en als je opvalt in het verkeer, is de kans op een ongeluk een stuk kleiner. Denk aan de dodehoek van een vrachtwagen waar je niet in moet komen met de fiets of als voetganger. Of het niet tussen 2 geparkeerde auto’s willen oversteken omdat de bestuurders je dan niet, of veel te laat, zien.</a:t>
            </a:r>
          </a:p>
          <a:p>
            <a:endParaRPr lang="nl-NL" dirty="0"/>
          </a:p>
        </p:txBody>
      </p:sp>
      <p:sp>
        <p:nvSpPr>
          <p:cNvPr id="4" name="Tijdelijke aanduiding voor dianummer 3"/>
          <p:cNvSpPr>
            <a:spLocks noGrp="1"/>
          </p:cNvSpPr>
          <p:nvPr>
            <p:ph type="sldNum" sz="quarter" idx="5"/>
          </p:nvPr>
        </p:nvSpPr>
        <p:spPr/>
        <p:txBody>
          <a:bodyPr/>
          <a:lstStyle/>
          <a:p>
            <a:fld id="{00AB1B84-98EC-4329-931F-1FDD26888FE5}" type="slidenum">
              <a:rPr lang="nl-NL" smtClean="0"/>
              <a:t>5</a:t>
            </a:fld>
            <a:endParaRPr lang="nl-NL"/>
          </a:p>
        </p:txBody>
      </p:sp>
    </p:spTree>
    <p:extLst>
      <p:ext uri="{BB962C8B-B14F-4D97-AF65-F5344CB8AC3E}">
        <p14:creationId xmlns:p14="http://schemas.microsoft.com/office/powerpoint/2010/main" val="138778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leerlingen in de bovenbouw basisonderwijs en in het hele voortgezet onderwijs maken gebruik van de fiets, als ze naar school gaan en voor privédoeleinden. We fietsen in Nederland dus heel wat af. Helaas gebeuren daar ook heel veel ongelukken bij. Maar liefst 1 op de 3 verkeersdoden is een fietser en van die fietsers rijdt het slachtoffer steeds vaker op een e-bike.</a:t>
            </a:r>
          </a:p>
        </p:txBody>
      </p:sp>
      <p:sp>
        <p:nvSpPr>
          <p:cNvPr id="4" name="Tijdelijke aanduiding voor dianummer 3"/>
          <p:cNvSpPr>
            <a:spLocks noGrp="1"/>
          </p:cNvSpPr>
          <p:nvPr>
            <p:ph type="sldNum" sz="quarter" idx="5"/>
          </p:nvPr>
        </p:nvSpPr>
        <p:spPr/>
        <p:txBody>
          <a:bodyPr/>
          <a:lstStyle/>
          <a:p>
            <a:fld id="{00AB1B84-98EC-4329-931F-1FDD26888FE5}" type="slidenum">
              <a:rPr lang="nl-NL" smtClean="0"/>
              <a:t>6</a:t>
            </a:fld>
            <a:endParaRPr lang="nl-NL"/>
          </a:p>
        </p:txBody>
      </p:sp>
    </p:spTree>
    <p:extLst>
      <p:ext uri="{BB962C8B-B14F-4D97-AF65-F5344CB8AC3E}">
        <p14:creationId xmlns:p14="http://schemas.microsoft.com/office/powerpoint/2010/main" val="43492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situatie is nog ernstiger al we kijken naar het aantal zwaargewonden onder fietsers: 2 op de 3 zwaargewonden is een fietser. Een ernstig verkeersgewonde is een slachtoffer met ernstig letsel dat als gevolg van een verkeersongeval is opgenomen in het ziekenhuis en niet binnen dertig dagen is overleden.</a:t>
            </a:r>
          </a:p>
          <a:p>
            <a:endParaRPr lang="nl-NL" dirty="0"/>
          </a:p>
          <a:p>
            <a:r>
              <a:rPr lang="nl-NL" dirty="0"/>
              <a:t>Opmerkelijk is het hoge aantal eenzijdige ongevallen. Dat zijn ongelukken in je eentje. Denk aan een botsing met een paaltje of een valpartij doordat je tegen een stoeprand fietst. Zestig procent van de verkeersslachtoffers onder fietsers raakt ernstig gewond na een eenzijdig ongeluk.</a:t>
            </a:r>
          </a:p>
          <a:p>
            <a:endParaRPr lang="nl-NL" dirty="0"/>
          </a:p>
          <a:p>
            <a:r>
              <a:rPr lang="nl-NL" dirty="0"/>
              <a:t>Ouderen fietsen meer, en als ze vallen, raken ze sneller gewond. Ze zijn kwetsbaarder, dus ze belanden eerder in het ziekenhuis dan jongere fietsers.</a:t>
            </a:r>
          </a:p>
          <a:p>
            <a:endParaRPr lang="nl-NL" dirty="0"/>
          </a:p>
          <a:p>
            <a:r>
              <a:rPr lang="nl-NL" dirty="0"/>
              <a:t>Sinds de opkomst van de smartphone is er een hele nieuwe categorie verkeersongevallen bij gekomen. Bijna iedereen tussen de 12 en 18 jaar heeft een smartphone met internetbundel: 77% van hen zegt de smartphone ook wel eens tijdens het fietsen te gebruiken. Bij 1 op de 5 fietsongevallen waar een jongere bij betrokken is, speelt smartphonegebruik een rol. En dat is ook niet zo vreemd. Je ziet vaker iets over het hoofd, je fietst langzamer en gaat meer slingeren.</a:t>
            </a:r>
          </a:p>
          <a:p>
            <a:endParaRPr lang="nl-NL" dirty="0"/>
          </a:p>
          <a:p>
            <a:r>
              <a:rPr lang="nl-NL" dirty="0"/>
              <a:t>Naast afleiding door de smartphone, worden er ook veel ongevallen veroorzaakt door het gebrek aan vaardigheden (op een snelle fiets/e-bike aan het verkeer deelnemen is echt iets anders dan heel rustig de tijd hebben en nemen om op alles te letten), door rood licht rijden, door haast en dus niet opletten, door het rijden onder invloed (20% van alle fietsongevallen heeft te maken met alcoholgebruik) en door slechte zichtbaarheid van de fiets/geen goede fietsverlichting.</a:t>
            </a:r>
          </a:p>
          <a:p>
            <a:endParaRPr lang="nl-NL" dirty="0"/>
          </a:p>
          <a:p>
            <a:r>
              <a:rPr lang="nl-NL" dirty="0"/>
              <a:t>En natuurlijk ligt het krijgen van een ongeluk op de fiets niet altijd aan het eigen gedrag. Soms vallen fietsers omdat het fietspad slecht onderhouden is (boomwortels die door het wegdek naar boven komen) of ziet een auto ze over het hoofd om allerlei redenen. </a:t>
            </a:r>
          </a:p>
          <a:p>
            <a:endParaRPr lang="nl-NL" dirty="0"/>
          </a:p>
        </p:txBody>
      </p:sp>
      <p:sp>
        <p:nvSpPr>
          <p:cNvPr id="4" name="Tijdelijke aanduiding voor dianummer 3"/>
          <p:cNvSpPr>
            <a:spLocks noGrp="1"/>
          </p:cNvSpPr>
          <p:nvPr>
            <p:ph type="sldNum" sz="quarter" idx="5"/>
          </p:nvPr>
        </p:nvSpPr>
        <p:spPr/>
        <p:txBody>
          <a:bodyPr/>
          <a:lstStyle/>
          <a:p>
            <a:fld id="{00AB1B84-98EC-4329-931F-1FDD26888FE5}" type="slidenum">
              <a:rPr lang="nl-NL" smtClean="0"/>
              <a:t>7</a:t>
            </a:fld>
            <a:endParaRPr lang="nl-NL"/>
          </a:p>
        </p:txBody>
      </p:sp>
    </p:spTree>
    <p:extLst>
      <p:ext uri="{BB962C8B-B14F-4D97-AF65-F5344CB8AC3E}">
        <p14:creationId xmlns:p14="http://schemas.microsoft.com/office/powerpoint/2010/main" val="947602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de fiets hebben we dus veel kans op een ongeval. Wat kan je zelf doen om de kans op een ongeval te verkleinen?</a:t>
            </a:r>
          </a:p>
          <a:p>
            <a:endParaRPr lang="nl-NL" dirty="0"/>
          </a:p>
          <a:p>
            <a:r>
              <a:rPr lang="nl-NL" dirty="0"/>
              <a:t>Uiteraard goed opletten in het verkeer en op de andere weggebruikers, al inschatten wat die kunnen gaan doen (anticiperen). Je kan kiezen voor een zo veilig mogelijke route (goed  verlichte weg of fietspad in plaats van een donkere route). In elk geval zorgen dat je zelf zo goed mogelijk zicht hebt op het (andere) verkeer en dat je zelf zichtbaar bent.</a:t>
            </a:r>
          </a:p>
        </p:txBody>
      </p:sp>
      <p:sp>
        <p:nvSpPr>
          <p:cNvPr id="4" name="Tijdelijke aanduiding voor dianummer 3"/>
          <p:cNvSpPr>
            <a:spLocks noGrp="1"/>
          </p:cNvSpPr>
          <p:nvPr>
            <p:ph type="sldNum" sz="quarter" idx="5"/>
          </p:nvPr>
        </p:nvSpPr>
        <p:spPr/>
        <p:txBody>
          <a:bodyPr/>
          <a:lstStyle/>
          <a:p>
            <a:fld id="{00AB1B84-98EC-4329-931F-1FDD26888FE5}" type="slidenum">
              <a:rPr lang="nl-NL" smtClean="0"/>
              <a:t>8</a:t>
            </a:fld>
            <a:endParaRPr lang="nl-NL"/>
          </a:p>
        </p:txBody>
      </p:sp>
    </p:spTree>
    <p:extLst>
      <p:ext uri="{BB962C8B-B14F-4D97-AF65-F5344CB8AC3E}">
        <p14:creationId xmlns:p14="http://schemas.microsoft.com/office/powerpoint/2010/main" val="4171646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te zien hoe zichtbaarheid of onzichtbaarheid werkt in het verkeer, kijken we naar 2 korte filmpjes. Eerst zien we vanaf welke afstanden je in het donker voor anderen zichtbaar bent. In het tweede filmpje laten we zien wat je zelf kan doen om je eigen zichtbaarheid te vergroten.</a:t>
            </a:r>
          </a:p>
        </p:txBody>
      </p:sp>
      <p:sp>
        <p:nvSpPr>
          <p:cNvPr id="4" name="Tijdelijke aanduiding voor dianummer 3"/>
          <p:cNvSpPr>
            <a:spLocks noGrp="1"/>
          </p:cNvSpPr>
          <p:nvPr>
            <p:ph type="sldNum" sz="quarter" idx="5"/>
          </p:nvPr>
        </p:nvSpPr>
        <p:spPr/>
        <p:txBody>
          <a:bodyPr/>
          <a:lstStyle/>
          <a:p>
            <a:fld id="{00AB1B84-98EC-4329-931F-1FDD26888FE5}" type="slidenum">
              <a:rPr lang="nl-NL" smtClean="0"/>
              <a:t>9</a:t>
            </a:fld>
            <a:endParaRPr lang="nl-NL"/>
          </a:p>
        </p:txBody>
      </p:sp>
    </p:spTree>
    <p:extLst>
      <p:ext uri="{BB962C8B-B14F-4D97-AF65-F5344CB8AC3E}">
        <p14:creationId xmlns:p14="http://schemas.microsoft.com/office/powerpoint/2010/main" val="3589352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nl-NL"/>
              <a:t>Klik om stijl te bewerken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6/26/2019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nl-NL"/>
              <a:t>Klik om stijl te bewerken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446C117F-5CCF-4837-BE5F-2B92066CAFAF}" type="datetimeFigureOut">
              <a:rPr lang="en-US" dirty="0"/>
              <a:t>6/26/2019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nl-NL"/>
              <a:t>Klik om stijl te bewerken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84EB90BD-B6CE-46B7-997F-7313B992CCDC}" type="datetimeFigureOut">
              <a:rPr lang="en-US" dirty="0"/>
              <a:t>6/26/2019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nl-NL"/>
              <a:t>Klik om stijl te bewerken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CDB9D11F-B188-461D-B23F-39381795C052}" type="datetimeFigureOut">
              <a:rPr lang="en-US" dirty="0"/>
              <a:t>6/26/2019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‹nr.›</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nl-NL"/>
              <a:t>Klik om stijl te bewerken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52E6D8D9-55A2-4063-B0F3-121F44549695}" type="datetimeFigureOut">
              <a:rPr lang="en-US" dirty="0"/>
              <a:t>6/26/2019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nl-NL"/>
              <a:t>Klik om stijl te bewerken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3" name="Date Placeholder 2"/>
          <p:cNvSpPr>
            <a:spLocks noGrp="1"/>
          </p:cNvSpPr>
          <p:nvPr>
            <p:ph type="dt" sz="half" idx="10"/>
          </p:nvPr>
        </p:nvSpPr>
        <p:spPr/>
        <p:txBody>
          <a:bodyPr/>
          <a:lstStyle/>
          <a:p>
            <a:fld id="{D4B24536-994D-4021-A283-9F449C0DB509}" type="datetimeFigureOut">
              <a:rPr lang="en-US" dirty="0"/>
              <a:t>6/26/2019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nl-NL"/>
              <a:t>Klik om stijl te bewerken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3" name="Date Placeholder 2"/>
          <p:cNvSpPr>
            <a:spLocks noGrp="1"/>
          </p:cNvSpPr>
          <p:nvPr>
            <p:ph type="dt" sz="half" idx="10"/>
          </p:nvPr>
        </p:nvSpPr>
        <p:spPr/>
        <p:txBody>
          <a:bodyPr/>
          <a:lstStyle/>
          <a:p>
            <a:fld id="{3CBBBB78-C96F-47B7-AB17-D852CA960AC9}" type="datetimeFigureOut">
              <a:rPr lang="en-US" dirty="0"/>
              <a:t>6/26/2019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6/26/2019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6/26/2019</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6/26/2019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nl-NL"/>
              <a:t>Klik om stijl te bewerken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30578ACC-22D6-47C1-A373-4FD133E34F3C}" type="datetimeFigureOut">
              <a:rPr lang="en-US" dirty="0"/>
              <a:t>6/26/2019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6/26/2019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nl-NL"/>
              <a:t>Klik om stijl te bewerken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80322" y="3030008"/>
            <a:ext cx="4698355" cy="2906179"/>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594123" y="3030008"/>
            <a:ext cx="4700059" cy="2906179"/>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6/26/2019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6/26/2019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6/26/2019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E331444B-B92B-4E27-8C94-BB93EAF5CB18}" type="datetimeFigureOut">
              <a:rPr lang="en-US" dirty="0"/>
              <a:t>6/26/2019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nl-NL"/>
              <a:t>Klik om stijl te bewerken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363EFA5E-FA76-400D-B3DC-F0BA90E6D107}" type="datetimeFigureOut">
              <a:rPr lang="en-US" dirty="0"/>
              <a:t>6/26/2019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6/26/2019</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Xyqa5zUGwP0"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fijnland.nl/fl-mobiliteit/" TargetMode="Externa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ZRFc0ISoO2U"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hyperlink" Target="https://www.youtube.com/watch?v=2trCk3Aa1NQ&amp;feature=youtu.b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B586CDF-3B7B-4021-8EFF-1CED696F8608}"/>
              </a:ext>
            </a:extLst>
          </p:cNvPr>
          <p:cNvPicPr>
            <a:picLocks noChangeAspect="1"/>
          </p:cNvPicPr>
          <p:nvPr/>
        </p:nvPicPr>
        <p:blipFill>
          <a:blip r:embed="rId3"/>
          <a:stretch>
            <a:fillRect/>
          </a:stretch>
        </p:blipFill>
        <p:spPr>
          <a:xfrm>
            <a:off x="1" y="-10432"/>
            <a:ext cx="8979408" cy="6868431"/>
          </a:xfrm>
          <a:prstGeom prst="rect">
            <a:avLst/>
          </a:prstGeom>
        </p:spPr>
      </p:pic>
      <p:sp>
        <p:nvSpPr>
          <p:cNvPr id="2" name="Titel 1">
            <a:extLst>
              <a:ext uri="{FF2B5EF4-FFF2-40B4-BE49-F238E27FC236}">
                <a16:creationId xmlns:a16="http://schemas.microsoft.com/office/drawing/2014/main" id="{225BD82F-B372-4EB7-B5B9-68C281F54092}"/>
              </a:ext>
            </a:extLst>
          </p:cNvPr>
          <p:cNvSpPr>
            <a:spLocks noGrp="1"/>
          </p:cNvSpPr>
          <p:nvPr>
            <p:ph type="ctrTitle"/>
          </p:nvPr>
        </p:nvSpPr>
        <p:spPr/>
        <p:txBody>
          <a:bodyPr/>
          <a:lstStyle/>
          <a:p>
            <a:r>
              <a:rPr lang="nl-NL" dirty="0"/>
              <a:t>zichtbaarheid</a:t>
            </a:r>
            <a:br>
              <a:rPr lang="nl-NL" dirty="0"/>
            </a:br>
            <a:r>
              <a:rPr lang="nl-NL" sz="2800" dirty="0"/>
              <a:t>in het verkeer</a:t>
            </a:r>
          </a:p>
        </p:txBody>
      </p:sp>
      <p:pic>
        <p:nvPicPr>
          <p:cNvPr id="4" name="Afbeelding 3">
            <a:extLst>
              <a:ext uri="{FF2B5EF4-FFF2-40B4-BE49-F238E27FC236}">
                <a16:creationId xmlns:a16="http://schemas.microsoft.com/office/drawing/2014/main" id="{CC2BF705-CDF5-4913-98D6-F9FFACA2D141}"/>
              </a:ext>
            </a:extLst>
          </p:cNvPr>
          <p:cNvPicPr>
            <a:picLocks noChangeAspect="1"/>
          </p:cNvPicPr>
          <p:nvPr/>
        </p:nvPicPr>
        <p:blipFill>
          <a:blip r:embed="rId4"/>
          <a:stretch>
            <a:fillRect/>
          </a:stretch>
        </p:blipFill>
        <p:spPr>
          <a:xfrm>
            <a:off x="9125712" y="3666745"/>
            <a:ext cx="3048000" cy="1688052"/>
          </a:xfrm>
          <a:prstGeom prst="rect">
            <a:avLst/>
          </a:prstGeom>
        </p:spPr>
      </p:pic>
    </p:spTree>
    <p:extLst>
      <p:ext uri="{BB962C8B-B14F-4D97-AF65-F5344CB8AC3E}">
        <p14:creationId xmlns:p14="http://schemas.microsoft.com/office/powerpoint/2010/main" val="2482033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F2AECCB-8BBE-42AC-AB67-4E6A490E403C}"/>
              </a:ext>
            </a:extLst>
          </p:cNvPr>
          <p:cNvPicPr>
            <a:picLocks noChangeAspect="1"/>
          </p:cNvPicPr>
          <p:nvPr/>
        </p:nvPicPr>
        <p:blipFill>
          <a:blip r:embed="rId3"/>
          <a:stretch>
            <a:fillRect/>
          </a:stretch>
        </p:blipFill>
        <p:spPr>
          <a:xfrm>
            <a:off x="8659907" y="-1"/>
            <a:ext cx="3532094" cy="5212077"/>
          </a:xfrm>
          <a:prstGeom prst="rect">
            <a:avLst/>
          </a:prstGeom>
        </p:spPr>
      </p:pic>
      <p:sp>
        <p:nvSpPr>
          <p:cNvPr id="3" name="Rechthoek 2">
            <a:extLst>
              <a:ext uri="{FF2B5EF4-FFF2-40B4-BE49-F238E27FC236}">
                <a16:creationId xmlns:a16="http://schemas.microsoft.com/office/drawing/2014/main" id="{508B179F-17CD-4682-B03F-F7812B1ACAC5}"/>
              </a:ext>
            </a:extLst>
          </p:cNvPr>
          <p:cNvSpPr/>
          <p:nvPr/>
        </p:nvSpPr>
        <p:spPr>
          <a:xfrm>
            <a:off x="0" y="5185611"/>
            <a:ext cx="12192000" cy="15039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98D413D5-1209-4B03-842B-E28CF3AE1B56}"/>
              </a:ext>
            </a:extLst>
          </p:cNvPr>
          <p:cNvSpPr>
            <a:spLocks noGrp="1"/>
          </p:cNvSpPr>
          <p:nvPr>
            <p:ph type="title"/>
          </p:nvPr>
        </p:nvSpPr>
        <p:spPr>
          <a:xfrm>
            <a:off x="333020" y="781809"/>
            <a:ext cx="10091313" cy="1080937"/>
          </a:xfrm>
        </p:spPr>
        <p:txBody>
          <a:bodyPr/>
          <a:lstStyle/>
          <a:p>
            <a:r>
              <a:rPr lang="nl-NL" dirty="0"/>
              <a:t>conclusies</a:t>
            </a:r>
          </a:p>
        </p:txBody>
      </p:sp>
      <p:sp>
        <p:nvSpPr>
          <p:cNvPr id="5" name="Tijdelijke aanduiding voor tekst 4">
            <a:extLst>
              <a:ext uri="{FF2B5EF4-FFF2-40B4-BE49-F238E27FC236}">
                <a16:creationId xmlns:a16="http://schemas.microsoft.com/office/drawing/2014/main" id="{6DFDC1FE-7790-49F6-9DD0-0F8C80A88B41}"/>
              </a:ext>
            </a:extLst>
          </p:cNvPr>
          <p:cNvSpPr>
            <a:spLocks noGrp="1"/>
          </p:cNvSpPr>
          <p:nvPr>
            <p:ph type="body" sz="quarter" idx="3"/>
          </p:nvPr>
        </p:nvSpPr>
        <p:spPr>
          <a:xfrm>
            <a:off x="333020" y="5864544"/>
            <a:ext cx="10651812" cy="1080937"/>
          </a:xfrm>
        </p:spPr>
        <p:txBody>
          <a:bodyPr>
            <a:noAutofit/>
          </a:bodyPr>
          <a:lstStyle/>
          <a:p>
            <a:pPr marL="342900" indent="-342900">
              <a:buFont typeface="Arial" panose="020B0604020202020204" pitchFamily="34" charset="0"/>
              <a:buChar char="•"/>
            </a:pPr>
            <a:r>
              <a:rPr lang="nl-NL" sz="2800" b="0" dirty="0"/>
              <a:t>fluorhesjes zorgen ervoor dat je in het donker tot op 150 meter ver zichtbaar bent voor aankomende auto’s;</a:t>
            </a:r>
          </a:p>
          <a:p>
            <a:pPr marL="342900" indent="-342900">
              <a:buFont typeface="Arial" panose="020B0604020202020204" pitchFamily="34" charset="0"/>
              <a:buChar char="•"/>
            </a:pPr>
            <a:r>
              <a:rPr lang="nl-NL" sz="2800" b="0" dirty="0"/>
              <a:t>met lichte kleren ziet een automobilist je vanaf 50 meter afstand;</a:t>
            </a:r>
          </a:p>
          <a:p>
            <a:pPr marL="342900" indent="-342900">
              <a:buFont typeface="Arial" panose="020B0604020202020204" pitchFamily="34" charset="0"/>
              <a:buChar char="•"/>
            </a:pPr>
            <a:r>
              <a:rPr lang="nl-NL" sz="2800" b="0" dirty="0"/>
              <a:t>met donkere kleren ziet een automobilist je slechts vanaf 20 meter afstand (lengte van 3 klassen);</a:t>
            </a:r>
          </a:p>
          <a:p>
            <a:endParaRPr lang="nl-NL" sz="2800" b="0" dirty="0"/>
          </a:p>
          <a:p>
            <a:r>
              <a:rPr lang="nl-NL" sz="2800" b="0" dirty="0"/>
              <a:t>een automobilist die 50 kilometer per uur rijdt, heeft ongeveer 25 meter nodig om te stoppen en kan dus niet op tijd stilstaan als een kind in donkere kleren de weg oversteekt…</a:t>
            </a:r>
          </a:p>
          <a:p>
            <a:endParaRPr lang="nl-NL" sz="1600" b="0" dirty="0"/>
          </a:p>
        </p:txBody>
      </p:sp>
    </p:spTree>
    <p:extLst>
      <p:ext uri="{BB962C8B-B14F-4D97-AF65-F5344CB8AC3E}">
        <p14:creationId xmlns:p14="http://schemas.microsoft.com/office/powerpoint/2010/main" val="2705355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ED42E-C965-4F82-A6BF-D3BB0783469E}"/>
              </a:ext>
            </a:extLst>
          </p:cNvPr>
          <p:cNvSpPr>
            <a:spLocks noGrp="1"/>
          </p:cNvSpPr>
          <p:nvPr>
            <p:ph type="title"/>
          </p:nvPr>
        </p:nvSpPr>
        <p:spPr/>
        <p:txBody>
          <a:bodyPr/>
          <a:lstStyle/>
          <a:p>
            <a:r>
              <a:rPr lang="nl-NL" dirty="0"/>
              <a:t>verbeteren zichtbaarheid</a:t>
            </a:r>
          </a:p>
        </p:txBody>
      </p:sp>
      <p:sp>
        <p:nvSpPr>
          <p:cNvPr id="3" name="Tijdelijke aanduiding voor tekst 2">
            <a:extLst>
              <a:ext uri="{FF2B5EF4-FFF2-40B4-BE49-F238E27FC236}">
                <a16:creationId xmlns:a16="http://schemas.microsoft.com/office/drawing/2014/main" id="{62FB8209-D1ED-437C-8CE8-F3A3CF2942BD}"/>
              </a:ext>
            </a:extLst>
          </p:cNvPr>
          <p:cNvSpPr>
            <a:spLocks noGrp="1"/>
          </p:cNvSpPr>
          <p:nvPr>
            <p:ph type="body" idx="1"/>
          </p:nvPr>
        </p:nvSpPr>
        <p:spPr>
          <a:xfrm>
            <a:off x="660946" y="2336873"/>
            <a:ext cx="3070034" cy="576262"/>
          </a:xfrm>
        </p:spPr>
        <p:txBody>
          <a:bodyPr/>
          <a:lstStyle/>
          <a:p>
            <a:r>
              <a:rPr lang="nl-NL" dirty="0"/>
              <a:t>Wat kan je aan je fiets doen?</a:t>
            </a:r>
          </a:p>
        </p:txBody>
      </p:sp>
      <p:sp>
        <p:nvSpPr>
          <p:cNvPr id="5" name="Tijdelijke aanduiding voor tekst 4">
            <a:extLst>
              <a:ext uri="{FF2B5EF4-FFF2-40B4-BE49-F238E27FC236}">
                <a16:creationId xmlns:a16="http://schemas.microsoft.com/office/drawing/2014/main" id="{DB4B5E5A-2F9C-4894-A48B-9ED67D48A2E7}"/>
              </a:ext>
            </a:extLst>
          </p:cNvPr>
          <p:cNvSpPr>
            <a:spLocks noGrp="1"/>
          </p:cNvSpPr>
          <p:nvPr>
            <p:ph type="body" sz="quarter" idx="3"/>
          </p:nvPr>
        </p:nvSpPr>
        <p:spPr>
          <a:xfrm>
            <a:off x="4280881" y="2351651"/>
            <a:ext cx="3063240" cy="576262"/>
          </a:xfrm>
        </p:spPr>
        <p:txBody>
          <a:bodyPr/>
          <a:lstStyle/>
          <a:p>
            <a:r>
              <a:rPr lang="nl-NL" dirty="0"/>
              <a:t>Wat kan je aan je kleding doen?</a:t>
            </a:r>
          </a:p>
        </p:txBody>
      </p:sp>
      <p:sp>
        <p:nvSpPr>
          <p:cNvPr id="7" name="Tijdelijke aanduiding voor tekst 6">
            <a:extLst>
              <a:ext uri="{FF2B5EF4-FFF2-40B4-BE49-F238E27FC236}">
                <a16:creationId xmlns:a16="http://schemas.microsoft.com/office/drawing/2014/main" id="{0F219BB3-01A4-4435-817F-FD2C033DB671}"/>
              </a:ext>
            </a:extLst>
          </p:cNvPr>
          <p:cNvSpPr>
            <a:spLocks noGrp="1"/>
          </p:cNvSpPr>
          <p:nvPr>
            <p:ph type="body" sz="quarter" idx="13"/>
          </p:nvPr>
        </p:nvSpPr>
        <p:spPr>
          <a:xfrm>
            <a:off x="8446910" y="2336873"/>
            <a:ext cx="3070025" cy="576262"/>
          </a:xfrm>
        </p:spPr>
        <p:txBody>
          <a:bodyPr/>
          <a:lstStyle/>
          <a:p>
            <a:r>
              <a:rPr lang="nl-NL" dirty="0"/>
              <a:t>Wat kan je aan jouw gedrag doen?</a:t>
            </a:r>
          </a:p>
        </p:txBody>
      </p:sp>
      <p:sp>
        <p:nvSpPr>
          <p:cNvPr id="11" name="Tijdelijke aanduiding voor tekst 3">
            <a:extLst>
              <a:ext uri="{FF2B5EF4-FFF2-40B4-BE49-F238E27FC236}">
                <a16:creationId xmlns:a16="http://schemas.microsoft.com/office/drawing/2014/main" id="{567F134E-2DD7-4996-9B6F-EDC6F738211B}"/>
              </a:ext>
            </a:extLst>
          </p:cNvPr>
          <p:cNvSpPr>
            <a:spLocks noGrp="1"/>
          </p:cNvSpPr>
          <p:nvPr>
            <p:ph type="body" sz="half" idx="15"/>
          </p:nvPr>
        </p:nvSpPr>
        <p:spPr>
          <a:xfrm flipV="1">
            <a:off x="-3446294" y="6593687"/>
            <a:ext cx="185301" cy="148636"/>
          </a:xfrm>
        </p:spPr>
        <p:txBody>
          <a:bodyPr>
            <a:normAutofit fontScale="32500" lnSpcReduction="20000"/>
          </a:bodyPr>
          <a:lstStyle/>
          <a:p>
            <a:endParaRPr lang="nl-NL" dirty="0"/>
          </a:p>
        </p:txBody>
      </p:sp>
      <p:pic>
        <p:nvPicPr>
          <p:cNvPr id="4098" name="Picture 2" descr="Road Amidst Bare Trees">
            <a:extLst>
              <a:ext uri="{FF2B5EF4-FFF2-40B4-BE49-F238E27FC236}">
                <a16:creationId xmlns:a16="http://schemas.microsoft.com/office/drawing/2014/main" id="{3BCD5343-8589-4562-9336-13B8ED4F6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783" y="3104146"/>
            <a:ext cx="4235217" cy="285303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840DD611-7FE8-4028-9112-E6C0A1B39C56}"/>
              </a:ext>
            </a:extLst>
          </p:cNvPr>
          <p:cNvPicPr>
            <a:picLocks noChangeAspect="1"/>
          </p:cNvPicPr>
          <p:nvPr/>
        </p:nvPicPr>
        <p:blipFill>
          <a:blip r:embed="rId4"/>
          <a:stretch>
            <a:fillRect/>
          </a:stretch>
        </p:blipFill>
        <p:spPr>
          <a:xfrm>
            <a:off x="4044192" y="3118924"/>
            <a:ext cx="4235217" cy="2838256"/>
          </a:xfrm>
          <a:prstGeom prst="rect">
            <a:avLst/>
          </a:prstGeom>
        </p:spPr>
      </p:pic>
      <p:pic>
        <p:nvPicPr>
          <p:cNvPr id="10" name="Afbeelding 9">
            <a:extLst>
              <a:ext uri="{FF2B5EF4-FFF2-40B4-BE49-F238E27FC236}">
                <a16:creationId xmlns:a16="http://schemas.microsoft.com/office/drawing/2014/main" id="{AD89B132-77E9-4E64-8C46-B2DEF820A6BF}"/>
              </a:ext>
            </a:extLst>
          </p:cNvPr>
          <p:cNvPicPr>
            <a:picLocks noChangeAspect="1"/>
          </p:cNvPicPr>
          <p:nvPr/>
        </p:nvPicPr>
        <p:blipFill>
          <a:blip r:embed="rId5"/>
          <a:stretch>
            <a:fillRect/>
          </a:stretch>
        </p:blipFill>
        <p:spPr>
          <a:xfrm>
            <a:off x="0" y="3104146"/>
            <a:ext cx="4076241" cy="2853034"/>
          </a:xfrm>
          <a:prstGeom prst="rect">
            <a:avLst/>
          </a:prstGeom>
        </p:spPr>
      </p:pic>
    </p:spTree>
    <p:extLst>
      <p:ext uri="{BB962C8B-B14F-4D97-AF65-F5344CB8AC3E}">
        <p14:creationId xmlns:p14="http://schemas.microsoft.com/office/powerpoint/2010/main" val="979551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ED42E-C965-4F82-A6BF-D3BB0783469E}"/>
              </a:ext>
            </a:extLst>
          </p:cNvPr>
          <p:cNvSpPr>
            <a:spLocks noGrp="1"/>
          </p:cNvSpPr>
          <p:nvPr>
            <p:ph type="title"/>
          </p:nvPr>
        </p:nvSpPr>
        <p:spPr/>
        <p:txBody>
          <a:bodyPr/>
          <a:lstStyle/>
          <a:p>
            <a:r>
              <a:rPr lang="nl-NL" dirty="0"/>
              <a:t>verbeteren zichtbaarheid in het donker</a:t>
            </a:r>
          </a:p>
        </p:txBody>
      </p:sp>
      <p:sp>
        <p:nvSpPr>
          <p:cNvPr id="3" name="Tijdelijke aanduiding voor tekst 2">
            <a:extLst>
              <a:ext uri="{FF2B5EF4-FFF2-40B4-BE49-F238E27FC236}">
                <a16:creationId xmlns:a16="http://schemas.microsoft.com/office/drawing/2014/main" id="{62FB8209-D1ED-437C-8CE8-F3A3CF2942BD}"/>
              </a:ext>
            </a:extLst>
          </p:cNvPr>
          <p:cNvSpPr>
            <a:spLocks noGrp="1"/>
          </p:cNvSpPr>
          <p:nvPr>
            <p:ph type="body" idx="1"/>
          </p:nvPr>
        </p:nvSpPr>
        <p:spPr>
          <a:xfrm>
            <a:off x="672978" y="2469219"/>
            <a:ext cx="3070034" cy="576262"/>
          </a:xfrm>
        </p:spPr>
        <p:txBody>
          <a:bodyPr/>
          <a:lstStyle/>
          <a:p>
            <a:r>
              <a:rPr lang="nl-NL" sz="2800" dirty="0"/>
              <a:t>Wat kan je aan je fiets doen?</a:t>
            </a:r>
          </a:p>
        </p:txBody>
      </p:sp>
      <p:sp>
        <p:nvSpPr>
          <p:cNvPr id="4" name="Tijdelijke aanduiding voor tekst 3">
            <a:extLst>
              <a:ext uri="{FF2B5EF4-FFF2-40B4-BE49-F238E27FC236}">
                <a16:creationId xmlns:a16="http://schemas.microsoft.com/office/drawing/2014/main" id="{8C5D4E5A-1DB7-415A-B8FB-00083CC4E05A}"/>
              </a:ext>
            </a:extLst>
          </p:cNvPr>
          <p:cNvSpPr>
            <a:spLocks noGrp="1"/>
          </p:cNvSpPr>
          <p:nvPr>
            <p:ph type="body" sz="half" idx="15"/>
          </p:nvPr>
        </p:nvSpPr>
        <p:spPr>
          <a:xfrm>
            <a:off x="672978" y="3155019"/>
            <a:ext cx="3049702" cy="3191637"/>
          </a:xfrm>
        </p:spPr>
        <p:txBody>
          <a:bodyPr/>
          <a:lstStyle/>
          <a:p>
            <a:r>
              <a:rPr lang="nl-NL" dirty="0"/>
              <a:t>Controleer je fiets op:</a:t>
            </a:r>
          </a:p>
          <a:p>
            <a:pPr marL="285750" indent="-285750">
              <a:buFontTx/>
              <a:buChar char="-"/>
            </a:pPr>
            <a:r>
              <a:rPr lang="nl-NL" dirty="0"/>
              <a:t>verlichting: voor wit of geel, achter rood (losse lampjes mogen)</a:t>
            </a:r>
          </a:p>
          <a:p>
            <a:pPr marL="285750" indent="-285750">
              <a:buFontTx/>
              <a:buChar char="-"/>
            </a:pPr>
            <a:r>
              <a:rPr lang="nl-NL" dirty="0"/>
              <a:t>gele reflectoren aan de trappers</a:t>
            </a:r>
          </a:p>
          <a:p>
            <a:pPr marL="285750" indent="-285750">
              <a:buFontTx/>
              <a:buChar char="-"/>
            </a:pPr>
            <a:r>
              <a:rPr lang="nl-NL" dirty="0"/>
              <a:t>rode reflector aan de achterkant</a:t>
            </a:r>
          </a:p>
          <a:p>
            <a:pPr marL="285750" indent="-285750">
              <a:buFontTx/>
              <a:buChar char="-"/>
            </a:pPr>
            <a:r>
              <a:rPr lang="nl-NL" dirty="0"/>
              <a:t>reflectie op de zijkanten van de wielen of banden</a:t>
            </a:r>
          </a:p>
          <a:p>
            <a:pPr marL="285750" indent="-285750">
              <a:buFontTx/>
              <a:buChar char="-"/>
            </a:pPr>
            <a:endParaRPr lang="nl-NL" dirty="0"/>
          </a:p>
          <a:p>
            <a:pPr marL="285750" indent="-285750">
              <a:buFontTx/>
              <a:buChar char="-"/>
            </a:pPr>
            <a:endParaRPr lang="nl-NL" dirty="0"/>
          </a:p>
        </p:txBody>
      </p:sp>
      <p:sp>
        <p:nvSpPr>
          <p:cNvPr id="5" name="Tijdelijke aanduiding voor tekst 4">
            <a:extLst>
              <a:ext uri="{FF2B5EF4-FFF2-40B4-BE49-F238E27FC236}">
                <a16:creationId xmlns:a16="http://schemas.microsoft.com/office/drawing/2014/main" id="{DB4B5E5A-2F9C-4894-A48B-9ED67D48A2E7}"/>
              </a:ext>
            </a:extLst>
          </p:cNvPr>
          <p:cNvSpPr>
            <a:spLocks noGrp="1"/>
          </p:cNvSpPr>
          <p:nvPr>
            <p:ph type="body" sz="quarter" idx="3"/>
          </p:nvPr>
        </p:nvSpPr>
        <p:spPr>
          <a:xfrm>
            <a:off x="4205894" y="2469219"/>
            <a:ext cx="3063240" cy="576262"/>
          </a:xfrm>
        </p:spPr>
        <p:txBody>
          <a:bodyPr/>
          <a:lstStyle/>
          <a:p>
            <a:r>
              <a:rPr lang="nl-NL" sz="2800" dirty="0"/>
              <a:t>Wat kan je aan je kleding doen?</a:t>
            </a:r>
          </a:p>
        </p:txBody>
      </p:sp>
      <p:sp>
        <p:nvSpPr>
          <p:cNvPr id="6" name="Tijdelijke aanduiding voor tekst 5">
            <a:extLst>
              <a:ext uri="{FF2B5EF4-FFF2-40B4-BE49-F238E27FC236}">
                <a16:creationId xmlns:a16="http://schemas.microsoft.com/office/drawing/2014/main" id="{DAE2E195-2903-44B3-BA55-B78B6282007B}"/>
              </a:ext>
            </a:extLst>
          </p:cNvPr>
          <p:cNvSpPr>
            <a:spLocks noGrp="1"/>
          </p:cNvSpPr>
          <p:nvPr>
            <p:ph type="body" sz="half" idx="16"/>
          </p:nvPr>
        </p:nvSpPr>
        <p:spPr>
          <a:xfrm>
            <a:off x="4249322" y="3155019"/>
            <a:ext cx="2638210" cy="2913513"/>
          </a:xfrm>
        </p:spPr>
        <p:txBody>
          <a:bodyPr/>
          <a:lstStyle/>
          <a:p>
            <a:r>
              <a:rPr lang="nl-NL" dirty="0"/>
              <a:t>kies een lichtgekleurde jas</a:t>
            </a:r>
          </a:p>
          <a:p>
            <a:endParaRPr lang="nl-NL" dirty="0"/>
          </a:p>
          <a:p>
            <a:r>
              <a:rPr lang="nl-NL" dirty="0"/>
              <a:t>plak reflecterende stickers op rugzak of tas</a:t>
            </a:r>
          </a:p>
          <a:p>
            <a:endParaRPr lang="nl-NL" dirty="0"/>
          </a:p>
          <a:p>
            <a:r>
              <a:rPr lang="nl-NL" dirty="0"/>
              <a:t>super veilig: extra reflectie in je jas, om je arm, in je schoenen, een jas mét reflectie of een fluorhesje</a:t>
            </a:r>
          </a:p>
          <a:p>
            <a:endParaRPr lang="nl-NL" dirty="0"/>
          </a:p>
        </p:txBody>
      </p:sp>
      <p:sp>
        <p:nvSpPr>
          <p:cNvPr id="7" name="Tijdelijke aanduiding voor tekst 6">
            <a:extLst>
              <a:ext uri="{FF2B5EF4-FFF2-40B4-BE49-F238E27FC236}">
                <a16:creationId xmlns:a16="http://schemas.microsoft.com/office/drawing/2014/main" id="{0F219BB3-01A4-4435-817F-FD2C033DB671}"/>
              </a:ext>
            </a:extLst>
          </p:cNvPr>
          <p:cNvSpPr>
            <a:spLocks noGrp="1"/>
          </p:cNvSpPr>
          <p:nvPr>
            <p:ph type="body" sz="quarter" idx="13"/>
          </p:nvPr>
        </p:nvSpPr>
        <p:spPr>
          <a:xfrm>
            <a:off x="7752349" y="2469219"/>
            <a:ext cx="3492328" cy="576262"/>
          </a:xfrm>
        </p:spPr>
        <p:txBody>
          <a:bodyPr/>
          <a:lstStyle/>
          <a:p>
            <a:r>
              <a:rPr lang="nl-NL" sz="2800" dirty="0"/>
              <a:t>Wat kan je aan jouw gedrag doen?</a:t>
            </a:r>
          </a:p>
        </p:txBody>
      </p:sp>
      <p:sp>
        <p:nvSpPr>
          <p:cNvPr id="8" name="Tijdelijke aanduiding voor tekst 7">
            <a:extLst>
              <a:ext uri="{FF2B5EF4-FFF2-40B4-BE49-F238E27FC236}">
                <a16:creationId xmlns:a16="http://schemas.microsoft.com/office/drawing/2014/main" id="{82FB4C24-D6F7-4415-8433-5B061880C58D}"/>
              </a:ext>
            </a:extLst>
          </p:cNvPr>
          <p:cNvSpPr>
            <a:spLocks noGrp="1"/>
          </p:cNvSpPr>
          <p:nvPr>
            <p:ph type="body" sz="half" idx="17"/>
          </p:nvPr>
        </p:nvSpPr>
        <p:spPr>
          <a:xfrm>
            <a:off x="7740317" y="3155021"/>
            <a:ext cx="3492328" cy="3537153"/>
          </a:xfrm>
        </p:spPr>
        <p:txBody>
          <a:bodyPr>
            <a:normAutofit/>
          </a:bodyPr>
          <a:lstStyle/>
          <a:p>
            <a:r>
              <a:rPr lang="nl-NL" dirty="0"/>
              <a:t>kies een veilige, goed verlichte route</a:t>
            </a:r>
          </a:p>
          <a:p>
            <a:endParaRPr lang="nl-NL" dirty="0"/>
          </a:p>
          <a:p>
            <a:r>
              <a:rPr lang="nl-NL" dirty="0"/>
              <a:t>wees extra voorzichtig op donkere wegen</a:t>
            </a:r>
          </a:p>
          <a:p>
            <a:endParaRPr lang="nl-NL" dirty="0"/>
          </a:p>
          <a:p>
            <a:r>
              <a:rPr lang="nl-NL" dirty="0"/>
              <a:t>en doe je licht aan als:</a:t>
            </a:r>
          </a:p>
          <a:p>
            <a:pPr marL="285750" indent="-285750">
              <a:buFont typeface="Wingdings" panose="05000000000000000000" pitchFamily="2" charset="2"/>
              <a:buChar char="ü"/>
            </a:pPr>
            <a:r>
              <a:rPr lang="nl-NL" dirty="0"/>
              <a:t>de straatverlichting aangaat</a:t>
            </a:r>
          </a:p>
          <a:p>
            <a:pPr marL="285750" indent="-285750">
              <a:buFont typeface="Wingdings" panose="05000000000000000000" pitchFamily="2" charset="2"/>
              <a:buChar char="ü"/>
            </a:pPr>
            <a:r>
              <a:rPr lang="nl-NL" dirty="0"/>
              <a:t>andere fietsers hun licht aan hebben</a:t>
            </a:r>
          </a:p>
          <a:p>
            <a:pPr marL="285750" indent="-285750">
              <a:buFont typeface="Wingdings" panose="05000000000000000000" pitchFamily="2" charset="2"/>
              <a:buChar char="ü"/>
            </a:pPr>
            <a:r>
              <a:rPr lang="nl-NL" dirty="0"/>
              <a:t>de etalageverlichting gaat branden</a:t>
            </a:r>
          </a:p>
        </p:txBody>
      </p:sp>
    </p:spTree>
    <p:extLst>
      <p:ext uri="{BB962C8B-B14F-4D97-AF65-F5344CB8AC3E}">
        <p14:creationId xmlns:p14="http://schemas.microsoft.com/office/powerpoint/2010/main" val="3122466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2F001F-D8DF-492A-B85C-591C4365F34B}"/>
              </a:ext>
            </a:extLst>
          </p:cNvPr>
          <p:cNvSpPr>
            <a:spLocks noGrp="1"/>
          </p:cNvSpPr>
          <p:nvPr>
            <p:ph type="title"/>
          </p:nvPr>
        </p:nvSpPr>
        <p:spPr/>
        <p:txBody>
          <a:bodyPr/>
          <a:lstStyle/>
          <a:p>
            <a:r>
              <a:rPr lang="nl-NL" dirty="0"/>
              <a:t>Val op in het donker samengevat</a:t>
            </a:r>
          </a:p>
        </p:txBody>
      </p:sp>
      <p:sp>
        <p:nvSpPr>
          <p:cNvPr id="3" name="Rechthoek 2">
            <a:extLst>
              <a:ext uri="{FF2B5EF4-FFF2-40B4-BE49-F238E27FC236}">
                <a16:creationId xmlns:a16="http://schemas.microsoft.com/office/drawing/2014/main" id="{5764D34B-FF59-41C4-977C-E008C45EDD16}"/>
              </a:ext>
            </a:extLst>
          </p:cNvPr>
          <p:cNvSpPr/>
          <p:nvPr/>
        </p:nvSpPr>
        <p:spPr>
          <a:xfrm>
            <a:off x="5351855" y="2967335"/>
            <a:ext cx="5389617" cy="2246769"/>
          </a:xfrm>
          <a:prstGeom prst="rect">
            <a:avLst/>
          </a:prstGeom>
        </p:spPr>
        <p:txBody>
          <a:bodyPr wrap="none">
            <a:spAutoFit/>
          </a:bodyPr>
          <a:lstStyle/>
          <a:p>
            <a:r>
              <a:rPr lang="nl-NL" sz="2800" dirty="0"/>
              <a:t>film ANWB fietsen zonder licht </a:t>
            </a:r>
          </a:p>
          <a:p>
            <a:r>
              <a:rPr lang="nl-NL" sz="2800" dirty="0"/>
              <a:t>(4 minuten)</a:t>
            </a:r>
          </a:p>
          <a:p>
            <a:endParaRPr lang="nl-NL" sz="2800" dirty="0">
              <a:hlinkClick r:id="rId3"/>
            </a:endParaRPr>
          </a:p>
          <a:p>
            <a:r>
              <a:rPr lang="nl-NL" sz="2800" dirty="0" err="1">
                <a:hlinkClick r:id="rId3"/>
              </a:rPr>
              <a:t>https</a:t>
            </a:r>
            <a:r>
              <a:rPr lang="nl-NL" sz="2800" dirty="0">
                <a:hlinkClick r:id="rId3"/>
              </a:rPr>
              <a:t>://youtu.be/Xyqa5zUGwP0</a:t>
            </a:r>
            <a:endParaRPr lang="nl-NL" sz="2800" dirty="0"/>
          </a:p>
          <a:p>
            <a:endParaRPr lang="nl-NL" sz="2800" dirty="0"/>
          </a:p>
        </p:txBody>
      </p:sp>
      <p:pic>
        <p:nvPicPr>
          <p:cNvPr id="5122" name="Picture 2" descr="Black Camera Recorder">
            <a:extLst>
              <a:ext uri="{FF2B5EF4-FFF2-40B4-BE49-F238E27FC236}">
                <a16:creationId xmlns:a16="http://schemas.microsoft.com/office/drawing/2014/main" id="{F217BC07-0A50-4E83-B8F6-5A7A01A34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173514"/>
            <a:ext cx="5192486" cy="3461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244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8" name="Picture 64">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0" name="Picture 66">
            <a:extLst>
              <a:ext uri="{FF2B5EF4-FFF2-40B4-BE49-F238E27FC236}">
                <a16:creationId xmlns:a16="http://schemas.microsoft.com/office/drawing/2014/main" id="{85C2F18C-671F-4ECE-96A3-EBAFC57964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2" name="Picture 68">
            <a:extLst>
              <a:ext uri="{FF2B5EF4-FFF2-40B4-BE49-F238E27FC236}">
                <a16:creationId xmlns:a16="http://schemas.microsoft.com/office/drawing/2014/main" id="{89728584-DEE7-4174-9BB7-DAEBB71F92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3" name="Rectangle 70">
            <a:extLst>
              <a:ext uri="{FF2B5EF4-FFF2-40B4-BE49-F238E27FC236}">
                <a16:creationId xmlns:a16="http://schemas.microsoft.com/office/drawing/2014/main" id="{64C1E679-9F46-4A3D-8724-12767F0EB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Rectangle 72">
            <a:extLst>
              <a:ext uri="{FF2B5EF4-FFF2-40B4-BE49-F238E27FC236}">
                <a16:creationId xmlns:a16="http://schemas.microsoft.com/office/drawing/2014/main" id="{2DB7D69C-15F2-4834-A591-AF4B6F90B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5" name="Group 74">
            <a:extLst>
              <a:ext uri="{FF2B5EF4-FFF2-40B4-BE49-F238E27FC236}">
                <a16:creationId xmlns:a16="http://schemas.microsoft.com/office/drawing/2014/main" id="{7D0669C1-CDCE-41C7-A9AB-65D9119F8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6" name="Rectangle 75">
              <a:extLst>
                <a:ext uri="{FF2B5EF4-FFF2-40B4-BE49-F238E27FC236}">
                  <a16:creationId xmlns:a16="http://schemas.microsoft.com/office/drawing/2014/main" id="{1F80B4EE-271C-45C6-9338-555D3B0C4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6FCF3DCC-E585-4F88-8F8B-4EABFEF062C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79" name="Rectangle 78">
            <a:extLst>
              <a:ext uri="{FF2B5EF4-FFF2-40B4-BE49-F238E27FC236}">
                <a16:creationId xmlns:a16="http://schemas.microsoft.com/office/drawing/2014/main" id="{F1AACF4D-AF22-463C-97CE-C34F0783C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3DFFD418-7644-4AD9-8D8C-C91C50C49529}"/>
              </a:ext>
            </a:extLst>
          </p:cNvPr>
          <p:cNvSpPr>
            <a:spLocks noGrp="1"/>
          </p:cNvSpPr>
          <p:nvPr>
            <p:ph type="title"/>
          </p:nvPr>
        </p:nvSpPr>
        <p:spPr>
          <a:xfrm>
            <a:off x="680321" y="753228"/>
            <a:ext cx="5632247" cy="1080938"/>
          </a:xfrm>
        </p:spPr>
        <p:txBody>
          <a:bodyPr vert="horz" lIns="91440" tIns="45720" rIns="91440" bIns="45720" rtlCol="0" anchor="ctr">
            <a:normAutofit/>
          </a:bodyPr>
          <a:lstStyle/>
          <a:p>
            <a:r>
              <a:rPr lang="en-US" dirty="0"/>
              <a:t>tot </a:t>
            </a:r>
            <a:r>
              <a:rPr lang="en-US"/>
              <a:t>slot nog een paar </a:t>
            </a:r>
            <a:r>
              <a:rPr lang="en-US" dirty="0"/>
              <a:t>tips</a:t>
            </a:r>
          </a:p>
        </p:txBody>
      </p:sp>
      <p:pic>
        <p:nvPicPr>
          <p:cNvPr id="81" name="Picture 80">
            <a:extLst>
              <a:ext uri="{FF2B5EF4-FFF2-40B4-BE49-F238E27FC236}">
                <a16:creationId xmlns:a16="http://schemas.microsoft.com/office/drawing/2014/main" id="{6524329A-37E7-4025-B6E9-A97D405368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3" name="Tijdelijke aanduiding voor inhoud 2">
            <a:extLst>
              <a:ext uri="{FF2B5EF4-FFF2-40B4-BE49-F238E27FC236}">
                <a16:creationId xmlns:a16="http://schemas.microsoft.com/office/drawing/2014/main" id="{9780FD39-DE80-4250-85EB-E07A6E18F3F7}"/>
              </a:ext>
            </a:extLst>
          </p:cNvPr>
          <p:cNvSpPr>
            <a:spLocks noGrp="1"/>
          </p:cNvSpPr>
          <p:nvPr>
            <p:ph sz="half" idx="1"/>
          </p:nvPr>
        </p:nvSpPr>
        <p:spPr>
          <a:xfrm>
            <a:off x="680322" y="2336873"/>
            <a:ext cx="5632246" cy="3599316"/>
          </a:xfrm>
        </p:spPr>
        <p:txBody>
          <a:bodyPr vert="horz" lIns="91440" tIns="45720" rIns="91440" bIns="45720" rtlCol="0">
            <a:normAutofit/>
          </a:bodyPr>
          <a:lstStyle/>
          <a:p>
            <a:r>
              <a:rPr lang="en-US" sz="2000"/>
              <a:t>vertel thuis als je licht stuk is of de </a:t>
            </a:r>
          </a:p>
          <a:p>
            <a:pPr marL="0"/>
            <a:r>
              <a:rPr lang="en-US" sz="2000"/>
              <a:t>batterijen van jouw verlichting leeg zijn</a:t>
            </a:r>
          </a:p>
          <a:p>
            <a:r>
              <a:rPr lang="en-US" sz="2000"/>
              <a:t>doe je verlichting ook aan als het schemert: dan zien anderen jou veel beter</a:t>
            </a:r>
          </a:p>
          <a:p>
            <a:r>
              <a:rPr lang="en-US" sz="2000"/>
              <a:t>ga op tijd weg, want haast hebben is extra gevaarlijk (door rood rijden, niet opletten)</a:t>
            </a:r>
          </a:p>
          <a:p>
            <a:r>
              <a:rPr lang="en-US" sz="2000"/>
              <a:t>gebruik vaker felle kleuren of refectie-materiaal</a:t>
            </a:r>
          </a:p>
          <a:p>
            <a:r>
              <a:rPr lang="en-US" sz="2000"/>
              <a:t>licht aan = boete besparen </a:t>
            </a:r>
            <a:endParaRPr lang="en-US" sz="2000" dirty="0"/>
          </a:p>
        </p:txBody>
      </p:sp>
      <p:pic>
        <p:nvPicPr>
          <p:cNvPr id="5" name="Afbeelding 4">
            <a:extLst>
              <a:ext uri="{FF2B5EF4-FFF2-40B4-BE49-F238E27FC236}">
                <a16:creationId xmlns:a16="http://schemas.microsoft.com/office/drawing/2014/main" id="{4BBEE006-B5F6-4265-AE9A-E5A44FBE3839}"/>
              </a:ext>
            </a:extLst>
          </p:cNvPr>
          <p:cNvPicPr>
            <a:picLocks noChangeAspect="1"/>
          </p:cNvPicPr>
          <p:nvPr/>
        </p:nvPicPr>
        <p:blipFill rotWithShape="1">
          <a:blip r:embed="rId6"/>
          <a:srcRect t="9979" r="4" b="4"/>
          <a:stretch/>
        </p:blipFill>
        <p:spPr>
          <a:xfrm>
            <a:off x="6984387" y="484632"/>
            <a:ext cx="4719805" cy="2836084"/>
          </a:xfrm>
          <a:prstGeom prst="rect">
            <a:avLst/>
          </a:prstGeom>
          <a:ln>
            <a:noFill/>
          </a:ln>
          <a:effectLst>
            <a:outerShdw blurRad="76200" dist="63500" dir="5040000" algn="tl" rotWithShape="0">
              <a:srgbClr val="000000">
                <a:alpha val="41000"/>
              </a:srgbClr>
            </a:outerShdw>
          </a:effectLst>
        </p:spPr>
      </p:pic>
      <p:pic>
        <p:nvPicPr>
          <p:cNvPr id="4" name="Afbeelding 3">
            <a:extLst>
              <a:ext uri="{FF2B5EF4-FFF2-40B4-BE49-F238E27FC236}">
                <a16:creationId xmlns:a16="http://schemas.microsoft.com/office/drawing/2014/main" id="{617077CB-99E5-4D04-BF64-6B4602E32B04}"/>
              </a:ext>
            </a:extLst>
          </p:cNvPr>
          <p:cNvPicPr>
            <a:picLocks noChangeAspect="1"/>
          </p:cNvPicPr>
          <p:nvPr/>
        </p:nvPicPr>
        <p:blipFill rotWithShape="1">
          <a:blip r:embed="rId7"/>
          <a:srcRect t="12589" r="4" b="4"/>
          <a:stretch/>
        </p:blipFill>
        <p:spPr>
          <a:xfrm>
            <a:off x="6984386" y="3632401"/>
            <a:ext cx="4719805" cy="274353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250351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E641BE7-E53D-4EDB-86DC-A76FE7EB68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6" name="Picture 35">
            <a:extLst>
              <a:ext uri="{FF2B5EF4-FFF2-40B4-BE49-F238E27FC236}">
                <a16:creationId xmlns:a16="http://schemas.microsoft.com/office/drawing/2014/main" id="{11A48E22-6C4A-485A-A345-17F1041FF9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38" name="Picture 37">
            <a:extLst>
              <a:ext uri="{FF2B5EF4-FFF2-40B4-BE49-F238E27FC236}">
                <a16:creationId xmlns:a16="http://schemas.microsoft.com/office/drawing/2014/main" id="{40C68FC5-6DE5-45F0-880D-585271AD40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40" name="Rectangle 39">
            <a:extLst>
              <a:ext uri="{FF2B5EF4-FFF2-40B4-BE49-F238E27FC236}">
                <a16:creationId xmlns:a16="http://schemas.microsoft.com/office/drawing/2014/main" id="{063AE720-E0EC-4F00-9B14-A51B549E6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F6CEF4CF-2E44-4485-9C96-E73FDA7D9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732A8817-FF07-4599-A3DE-E5AEE98DCCC9}"/>
              </a:ext>
            </a:extLst>
          </p:cNvPr>
          <p:cNvSpPr>
            <a:spLocks noGrp="1"/>
          </p:cNvSpPr>
          <p:nvPr>
            <p:ph type="title" idx="4294967295"/>
          </p:nvPr>
        </p:nvSpPr>
        <p:spPr>
          <a:xfrm>
            <a:off x="680321" y="753228"/>
            <a:ext cx="9613861" cy="1080938"/>
          </a:xfrm>
        </p:spPr>
        <p:txBody>
          <a:bodyPr vert="horz" lIns="91440" tIns="45720" rIns="91440" bIns="45720" rtlCol="0" anchor="ctr">
            <a:normAutofit/>
          </a:bodyPr>
          <a:lstStyle/>
          <a:p>
            <a:r>
              <a:rPr lang="en-US"/>
              <a:t>colofon</a:t>
            </a:r>
          </a:p>
        </p:txBody>
      </p:sp>
      <p:sp>
        <p:nvSpPr>
          <p:cNvPr id="3" name="Tijdelijke aanduiding voor inhoud 2">
            <a:extLst>
              <a:ext uri="{FF2B5EF4-FFF2-40B4-BE49-F238E27FC236}">
                <a16:creationId xmlns:a16="http://schemas.microsoft.com/office/drawing/2014/main" id="{B5E88481-1B3A-47F3-AA28-06CAC8E64A7F}"/>
              </a:ext>
            </a:extLst>
          </p:cNvPr>
          <p:cNvSpPr>
            <a:spLocks noGrp="1"/>
          </p:cNvSpPr>
          <p:nvPr>
            <p:ph idx="4294967295"/>
          </p:nvPr>
        </p:nvSpPr>
        <p:spPr>
          <a:xfrm>
            <a:off x="680321" y="2336872"/>
            <a:ext cx="4849971" cy="4335211"/>
          </a:xfrm>
        </p:spPr>
        <p:txBody>
          <a:bodyPr vert="horz" lIns="91440" tIns="45720" rIns="91440" bIns="45720" rtlCol="0">
            <a:normAutofit fontScale="92500" lnSpcReduction="10000"/>
          </a:bodyPr>
          <a:lstStyle/>
          <a:p>
            <a:pPr marL="0" indent="0">
              <a:buNone/>
            </a:pPr>
            <a:r>
              <a:rPr lang="en-US" sz="2800" dirty="0" err="1"/>
              <a:t>Deze</a:t>
            </a:r>
            <a:r>
              <a:rPr lang="en-US" sz="2800" dirty="0"/>
              <a:t> </a:t>
            </a:r>
            <a:r>
              <a:rPr lang="en-US" sz="2800" dirty="0" err="1"/>
              <a:t>lesbrief</a:t>
            </a:r>
            <a:r>
              <a:rPr lang="en-US" sz="2800" dirty="0"/>
              <a:t> is </a:t>
            </a:r>
            <a:r>
              <a:rPr lang="en-US" sz="2800" dirty="0" err="1"/>
              <a:t>ontwikkeld</a:t>
            </a:r>
            <a:r>
              <a:rPr lang="en-US" sz="2800" dirty="0"/>
              <a:t> in </a:t>
            </a:r>
            <a:r>
              <a:rPr lang="en-US" sz="2800" dirty="0" err="1"/>
              <a:t>opdracht</a:t>
            </a:r>
            <a:r>
              <a:rPr lang="en-US" sz="2800" dirty="0"/>
              <a:t> van de </a:t>
            </a:r>
            <a:r>
              <a:rPr lang="en-US" sz="2800" dirty="0" err="1"/>
              <a:t>provincie</a:t>
            </a:r>
            <a:r>
              <a:rPr lang="en-US" sz="2800" dirty="0"/>
              <a:t> Noord-Brabant in het </a:t>
            </a:r>
            <a:r>
              <a:rPr lang="en-US" sz="2800" dirty="0" err="1"/>
              <a:t>kader</a:t>
            </a:r>
            <a:r>
              <a:rPr lang="en-US" sz="2800" dirty="0"/>
              <a:t> van het </a:t>
            </a:r>
            <a:r>
              <a:rPr lang="en-US" sz="2800" dirty="0" err="1"/>
              <a:t>NUL-themajaar</a:t>
            </a:r>
            <a:r>
              <a:rPr lang="en-US" sz="2800" dirty="0"/>
              <a:t> </a:t>
            </a:r>
            <a:r>
              <a:rPr lang="en-US" sz="2800" dirty="0" err="1"/>
              <a:t>zichtbaarheid</a:t>
            </a:r>
            <a:r>
              <a:rPr lang="en-US" sz="2800" dirty="0"/>
              <a:t> en mag door de school </a:t>
            </a:r>
            <a:r>
              <a:rPr lang="en-US" sz="2800" dirty="0" err="1"/>
              <a:t>worden</a:t>
            </a:r>
            <a:r>
              <a:rPr lang="en-US" sz="2800" dirty="0"/>
              <a:t> </a:t>
            </a:r>
            <a:r>
              <a:rPr lang="en-US" sz="2800" dirty="0" err="1"/>
              <a:t>aangepast</a:t>
            </a:r>
            <a:r>
              <a:rPr lang="en-US" sz="2800" dirty="0"/>
              <a:t>. </a:t>
            </a:r>
          </a:p>
          <a:p>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err="1"/>
              <a:t>ontwikkeld</a:t>
            </a:r>
            <a:r>
              <a:rPr lang="en-US" sz="1800" dirty="0"/>
              <a:t> door Ronald Soemers van </a:t>
            </a:r>
            <a:r>
              <a:rPr lang="en-US" sz="1800" dirty="0">
                <a:hlinkClick r:id="rId6"/>
              </a:rPr>
              <a:t>Edusell</a:t>
            </a:r>
            <a:endParaRPr lang="en-US" sz="1800" dirty="0"/>
          </a:p>
          <a:p>
            <a:pPr marL="0"/>
            <a:endParaRPr lang="en-US" sz="1800" dirty="0"/>
          </a:p>
        </p:txBody>
      </p:sp>
      <p:pic>
        <p:nvPicPr>
          <p:cNvPr id="5" name="Afbeelding 4">
            <a:extLst>
              <a:ext uri="{FF2B5EF4-FFF2-40B4-BE49-F238E27FC236}">
                <a16:creationId xmlns:a16="http://schemas.microsoft.com/office/drawing/2014/main" id="{760F2FF3-AEB1-4D1A-B058-4BDCD24BAD7E}"/>
              </a:ext>
            </a:extLst>
          </p:cNvPr>
          <p:cNvPicPr>
            <a:picLocks noChangeAspect="1"/>
          </p:cNvPicPr>
          <p:nvPr/>
        </p:nvPicPr>
        <p:blipFill>
          <a:blip r:embed="rId7"/>
          <a:stretch>
            <a:fillRect/>
          </a:stretch>
        </p:blipFill>
        <p:spPr>
          <a:xfrm>
            <a:off x="5137556" y="2583103"/>
            <a:ext cx="3239861" cy="3068721"/>
          </a:xfrm>
          <a:prstGeom prst="rect">
            <a:avLst/>
          </a:prstGeom>
        </p:spPr>
      </p:pic>
      <p:pic>
        <p:nvPicPr>
          <p:cNvPr id="7" name="Afbeelding 6">
            <a:extLst>
              <a:ext uri="{FF2B5EF4-FFF2-40B4-BE49-F238E27FC236}">
                <a16:creationId xmlns:a16="http://schemas.microsoft.com/office/drawing/2014/main" id="{B59A5C17-CB00-43B9-B12A-8114C4B5205B}"/>
              </a:ext>
            </a:extLst>
          </p:cNvPr>
          <p:cNvPicPr>
            <a:picLocks noChangeAspect="1"/>
          </p:cNvPicPr>
          <p:nvPr/>
        </p:nvPicPr>
        <p:blipFill>
          <a:blip r:embed="rId8"/>
          <a:stretch>
            <a:fillRect/>
          </a:stretch>
        </p:blipFill>
        <p:spPr>
          <a:xfrm>
            <a:off x="7507315" y="2554252"/>
            <a:ext cx="3371380" cy="4267570"/>
          </a:xfrm>
          <a:prstGeom prst="rect">
            <a:avLst/>
          </a:prstGeom>
        </p:spPr>
      </p:pic>
      <p:pic>
        <p:nvPicPr>
          <p:cNvPr id="14" name="Afbeelding 13">
            <a:extLst>
              <a:ext uri="{FF2B5EF4-FFF2-40B4-BE49-F238E27FC236}">
                <a16:creationId xmlns:a16="http://schemas.microsoft.com/office/drawing/2014/main" id="{5DA06698-5A2C-4FA4-B3CE-CC6F13D16C59}"/>
              </a:ext>
            </a:extLst>
          </p:cNvPr>
          <p:cNvPicPr>
            <a:picLocks noChangeAspect="1"/>
          </p:cNvPicPr>
          <p:nvPr/>
        </p:nvPicPr>
        <p:blipFill>
          <a:blip r:embed="rId9"/>
          <a:stretch>
            <a:fillRect/>
          </a:stretch>
        </p:blipFill>
        <p:spPr>
          <a:xfrm>
            <a:off x="9822178" y="3122289"/>
            <a:ext cx="2274965" cy="2214373"/>
          </a:xfrm>
          <a:prstGeom prst="rect">
            <a:avLst/>
          </a:prstGeom>
        </p:spPr>
      </p:pic>
    </p:spTree>
    <p:extLst>
      <p:ext uri="{BB962C8B-B14F-4D97-AF65-F5344CB8AC3E}">
        <p14:creationId xmlns:p14="http://schemas.microsoft.com/office/powerpoint/2010/main" val="3454483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01" name="Picture 170">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2" name="Picture 172">
            <a:extLst>
              <a:ext uri="{FF2B5EF4-FFF2-40B4-BE49-F238E27FC236}">
                <a16:creationId xmlns:a16="http://schemas.microsoft.com/office/drawing/2014/main" id="{85C2F18C-671F-4ECE-96A3-EBAFC57964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03" name="Picture 174">
            <a:extLst>
              <a:ext uri="{FF2B5EF4-FFF2-40B4-BE49-F238E27FC236}">
                <a16:creationId xmlns:a16="http://schemas.microsoft.com/office/drawing/2014/main" id="{89728584-DEE7-4174-9BB7-DAEBB71F92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04" name="Rectangle 176">
            <a:extLst>
              <a:ext uri="{FF2B5EF4-FFF2-40B4-BE49-F238E27FC236}">
                <a16:creationId xmlns:a16="http://schemas.microsoft.com/office/drawing/2014/main" id="{64C1E679-9F46-4A3D-8724-12767F0EB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5" name="Rectangle 178">
            <a:extLst>
              <a:ext uri="{FF2B5EF4-FFF2-40B4-BE49-F238E27FC236}">
                <a16:creationId xmlns:a16="http://schemas.microsoft.com/office/drawing/2014/main" id="{2DB7D69C-15F2-4834-A591-AF4B6F90B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1" name="Group 180">
            <a:extLst>
              <a:ext uri="{FF2B5EF4-FFF2-40B4-BE49-F238E27FC236}">
                <a16:creationId xmlns:a16="http://schemas.microsoft.com/office/drawing/2014/main" id="{7765757F-11B2-4B46-A7DB-35AE5DE836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82" name="Rectangle 181">
              <a:extLst>
                <a:ext uri="{FF2B5EF4-FFF2-40B4-BE49-F238E27FC236}">
                  <a16:creationId xmlns:a16="http://schemas.microsoft.com/office/drawing/2014/main" id="{1461D6A8-8DB5-4F2B-BB76-482DE74ED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3" name="Picture 182">
              <a:extLst>
                <a:ext uri="{FF2B5EF4-FFF2-40B4-BE49-F238E27FC236}">
                  <a16:creationId xmlns:a16="http://schemas.microsoft.com/office/drawing/2014/main" id="{E453312A-CCFE-4882-B1B8-36D80B69CB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85" name="Rectangle 184">
            <a:extLst>
              <a:ext uri="{FF2B5EF4-FFF2-40B4-BE49-F238E27FC236}">
                <a16:creationId xmlns:a16="http://schemas.microsoft.com/office/drawing/2014/main" id="{42F4BC0E-FC44-4F8D-A286-772EC2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002377"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46CE32ED-5FF2-4CBE-93E6-F62B4C1A4531}"/>
              </a:ext>
            </a:extLst>
          </p:cNvPr>
          <p:cNvSpPr>
            <a:spLocks noGrp="1"/>
          </p:cNvSpPr>
          <p:nvPr>
            <p:ph type="title"/>
          </p:nvPr>
        </p:nvSpPr>
        <p:spPr>
          <a:xfrm>
            <a:off x="680322" y="753228"/>
            <a:ext cx="6106978" cy="1080938"/>
          </a:xfrm>
        </p:spPr>
        <p:txBody>
          <a:bodyPr vert="horz" lIns="91440" tIns="45720" rIns="91440" bIns="45720" rtlCol="0" anchor="ctr">
            <a:normAutofit/>
          </a:bodyPr>
          <a:lstStyle/>
          <a:p>
            <a:r>
              <a:rPr lang="en-US" sz="3600"/>
              <a:t>ervaringen</a:t>
            </a:r>
            <a:endParaRPr lang="en-US" sz="3600" dirty="0"/>
          </a:p>
        </p:txBody>
      </p:sp>
      <p:pic>
        <p:nvPicPr>
          <p:cNvPr id="187" name="Picture 186">
            <a:extLst>
              <a:ext uri="{FF2B5EF4-FFF2-40B4-BE49-F238E27FC236}">
                <a16:creationId xmlns:a16="http://schemas.microsoft.com/office/drawing/2014/main" id="{17BC5674-71CE-4D27-A8CE-35F18664DC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040880" cy="202738"/>
          </a:xfrm>
          <a:prstGeom prst="rect">
            <a:avLst/>
          </a:prstGeom>
        </p:spPr>
      </p:pic>
      <p:sp>
        <p:nvSpPr>
          <p:cNvPr id="3" name="Tijdelijke aanduiding voor tekst 2">
            <a:extLst>
              <a:ext uri="{FF2B5EF4-FFF2-40B4-BE49-F238E27FC236}">
                <a16:creationId xmlns:a16="http://schemas.microsoft.com/office/drawing/2014/main" id="{AD5F5989-D7E8-471C-A496-2CCC87FB22E7}"/>
              </a:ext>
            </a:extLst>
          </p:cNvPr>
          <p:cNvSpPr>
            <a:spLocks noGrp="1"/>
          </p:cNvSpPr>
          <p:nvPr>
            <p:ph type="body" sz="half" idx="2"/>
          </p:nvPr>
        </p:nvSpPr>
        <p:spPr>
          <a:xfrm>
            <a:off x="680321" y="2336873"/>
            <a:ext cx="6106979" cy="3599316"/>
          </a:xfrm>
        </p:spPr>
        <p:txBody>
          <a:bodyPr vert="horz" lIns="91440" tIns="45720" rIns="91440" bIns="45720" rtlCol="0">
            <a:normAutofit/>
          </a:bodyPr>
          <a:lstStyle/>
          <a:p>
            <a:pPr marL="457200" indent="-228600">
              <a:buFont typeface="Arial" panose="020B0604020202020204" pitchFamily="34" charset="0"/>
              <a:buChar char="•"/>
            </a:pPr>
            <a:r>
              <a:rPr lang="en-US" sz="2000"/>
              <a:t>Ken jij iemand die een ongeluk kreeg omdat hij of zij slecht zichtbaar was?</a:t>
            </a:r>
          </a:p>
          <a:p>
            <a:pPr indent="-228600">
              <a:buFont typeface="Arial" panose="020B0604020202020204" pitchFamily="34" charset="0"/>
              <a:buChar char="•"/>
            </a:pPr>
            <a:endParaRPr lang="en-US" sz="2000"/>
          </a:p>
          <a:p>
            <a:pPr marL="457200" indent="-228600">
              <a:buFont typeface="Arial" panose="020B0604020202020204" pitchFamily="34" charset="0"/>
              <a:buChar char="•"/>
            </a:pPr>
            <a:r>
              <a:rPr lang="en-US" sz="2000"/>
              <a:t>Wat was er gebeurd?</a:t>
            </a:r>
          </a:p>
        </p:txBody>
      </p:sp>
      <p:pic>
        <p:nvPicPr>
          <p:cNvPr id="8" name="Afbeelding 7">
            <a:extLst>
              <a:ext uri="{FF2B5EF4-FFF2-40B4-BE49-F238E27FC236}">
                <a16:creationId xmlns:a16="http://schemas.microsoft.com/office/drawing/2014/main" id="{AA845530-853E-459D-AE5E-07937FA91895}"/>
              </a:ext>
            </a:extLst>
          </p:cNvPr>
          <p:cNvPicPr>
            <a:picLocks noChangeAspect="1"/>
          </p:cNvPicPr>
          <p:nvPr/>
        </p:nvPicPr>
        <p:blipFill rotWithShape="1">
          <a:blip r:embed="rId6"/>
          <a:srcRect t="45612" r="-2" b="2635"/>
          <a:stretch/>
        </p:blipFill>
        <p:spPr>
          <a:xfrm>
            <a:off x="7318966" y="484632"/>
            <a:ext cx="4495806" cy="3511948"/>
          </a:xfrm>
          <a:prstGeom prst="rect">
            <a:avLst/>
          </a:prstGeom>
        </p:spPr>
      </p:pic>
      <p:sp>
        <p:nvSpPr>
          <p:cNvPr id="189" name="Rectangle 188">
            <a:extLst>
              <a:ext uri="{FF2B5EF4-FFF2-40B4-BE49-F238E27FC236}">
                <a16:creationId xmlns:a16="http://schemas.microsoft.com/office/drawing/2014/main" id="{48FD054B-BEE8-4416-8DD7-DB8E6AF1B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20109" y="4150596"/>
            <a:ext cx="1038557" cy="2231807"/>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32DB2501-6DAA-4D13-ACF8-705A1AFA64E9}"/>
              </a:ext>
            </a:extLst>
          </p:cNvPr>
          <p:cNvPicPr>
            <a:picLocks noChangeAspect="1"/>
          </p:cNvPicPr>
          <p:nvPr/>
        </p:nvPicPr>
        <p:blipFill rotWithShape="1">
          <a:blip r:embed="rId7"/>
          <a:srcRect r="1558" b="2"/>
          <a:stretch/>
        </p:blipFill>
        <p:spPr>
          <a:xfrm>
            <a:off x="8523258" y="4150596"/>
            <a:ext cx="3291514" cy="2231808"/>
          </a:xfrm>
          <a:prstGeom prst="rect">
            <a:avLst/>
          </a:prstGeom>
        </p:spPr>
      </p:pic>
    </p:spTree>
    <p:extLst>
      <p:ext uri="{BB962C8B-B14F-4D97-AF65-F5344CB8AC3E}">
        <p14:creationId xmlns:p14="http://schemas.microsoft.com/office/powerpoint/2010/main" val="964494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6"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Afbeelding 3">
            <a:extLst>
              <a:ext uri="{FF2B5EF4-FFF2-40B4-BE49-F238E27FC236}">
                <a16:creationId xmlns:a16="http://schemas.microsoft.com/office/drawing/2014/main" id="{4E581971-FB64-4871-B106-DF38C465D81E}"/>
              </a:ext>
            </a:extLst>
          </p:cNvPr>
          <p:cNvPicPr>
            <a:picLocks noChangeAspect="1"/>
          </p:cNvPicPr>
          <p:nvPr/>
        </p:nvPicPr>
        <p:blipFill rotWithShape="1">
          <a:blip r:embed="rId4"/>
          <a:srcRect l="17859" r="8886" b="2"/>
          <a:stretch/>
        </p:blipFill>
        <p:spPr>
          <a:xfrm>
            <a:off x="4636008" y="10"/>
            <a:ext cx="7552815" cy="6856310"/>
          </a:xfrm>
          <a:prstGeom prst="rect">
            <a:avLst/>
          </a:prstGeom>
          <a:ln>
            <a:noFill/>
          </a:ln>
          <a:effectLst/>
        </p:spPr>
      </p:pic>
      <p:sp>
        <p:nvSpPr>
          <p:cNvPr id="27"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DF618C3C-20D9-4166-8883-23CE7E870A74}"/>
              </a:ext>
            </a:extLst>
          </p:cNvPr>
          <p:cNvSpPr>
            <a:spLocks noGrp="1"/>
          </p:cNvSpPr>
          <p:nvPr>
            <p:ph type="title"/>
          </p:nvPr>
        </p:nvSpPr>
        <p:spPr>
          <a:xfrm>
            <a:off x="680322" y="753228"/>
            <a:ext cx="3679028" cy="1080938"/>
          </a:xfrm>
        </p:spPr>
        <p:txBody>
          <a:bodyPr>
            <a:normAutofit/>
          </a:bodyPr>
          <a:lstStyle/>
          <a:p>
            <a:r>
              <a:rPr lang="nl-NL" sz="3200"/>
              <a:t>zichtbaarheid in het verkeer</a:t>
            </a:r>
          </a:p>
        </p:txBody>
      </p:sp>
      <p:pic>
        <p:nvPicPr>
          <p:cNvPr id="28"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Tijdelijke aanduiding voor inhoud 2">
            <a:extLst>
              <a:ext uri="{FF2B5EF4-FFF2-40B4-BE49-F238E27FC236}">
                <a16:creationId xmlns:a16="http://schemas.microsoft.com/office/drawing/2014/main" id="{2F474972-CA19-4235-BFCA-DA5C89527BDB}"/>
              </a:ext>
            </a:extLst>
          </p:cNvPr>
          <p:cNvSpPr>
            <a:spLocks noGrp="1"/>
          </p:cNvSpPr>
          <p:nvPr>
            <p:ph idx="1"/>
          </p:nvPr>
        </p:nvSpPr>
        <p:spPr>
          <a:xfrm>
            <a:off x="680322" y="2336873"/>
            <a:ext cx="3581635" cy="3599316"/>
          </a:xfrm>
        </p:spPr>
        <p:txBody>
          <a:bodyPr>
            <a:normAutofit/>
          </a:bodyPr>
          <a:lstStyle/>
          <a:p>
            <a:pPr marL="0" indent="0">
              <a:buNone/>
            </a:pPr>
            <a:endParaRPr lang="nl-NL" sz="1600"/>
          </a:p>
          <a:p>
            <a:pPr marL="0" indent="0">
              <a:buNone/>
            </a:pPr>
            <a:r>
              <a:rPr lang="nl-NL" sz="1600"/>
              <a:t>Maar wat is ’zichtbaarheid’ eigenlijk?</a:t>
            </a:r>
          </a:p>
          <a:p>
            <a:pPr marL="0" indent="0">
              <a:buNone/>
            </a:pPr>
            <a:r>
              <a:rPr lang="nl-NL" sz="1600"/>
              <a:t>Waar denk jij dan aan?</a:t>
            </a:r>
          </a:p>
        </p:txBody>
      </p:sp>
    </p:spTree>
    <p:extLst>
      <p:ext uri="{BB962C8B-B14F-4D97-AF65-F5344CB8AC3E}">
        <p14:creationId xmlns:p14="http://schemas.microsoft.com/office/powerpoint/2010/main" val="1934878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2C26D4B-0475-459D-8ECE-A62E23D3F856}"/>
              </a:ext>
            </a:extLst>
          </p:cNvPr>
          <p:cNvPicPr>
            <a:picLocks noChangeAspect="1"/>
          </p:cNvPicPr>
          <p:nvPr/>
        </p:nvPicPr>
        <p:blipFill rotWithShape="1">
          <a:blip r:embed="rId3"/>
          <a:srcRect t="24013" r="-2" b="9741"/>
          <a:stretch/>
        </p:blipFill>
        <p:spPr>
          <a:xfrm>
            <a:off x="20" y="10"/>
            <a:ext cx="4003019" cy="3388883"/>
          </a:xfrm>
          <a:prstGeom prst="rect">
            <a:avLst/>
          </a:prstGeom>
        </p:spPr>
      </p:pic>
      <p:pic>
        <p:nvPicPr>
          <p:cNvPr id="4" name="Afbeelding 3">
            <a:extLst>
              <a:ext uri="{FF2B5EF4-FFF2-40B4-BE49-F238E27FC236}">
                <a16:creationId xmlns:a16="http://schemas.microsoft.com/office/drawing/2014/main" id="{87243136-0FD2-4A65-AA3E-69BAE28B2307}"/>
              </a:ext>
            </a:extLst>
          </p:cNvPr>
          <p:cNvPicPr>
            <a:picLocks noChangeAspect="1"/>
          </p:cNvPicPr>
          <p:nvPr/>
        </p:nvPicPr>
        <p:blipFill rotWithShape="1">
          <a:blip r:embed="rId4"/>
          <a:srcRect l="10551" r="10550"/>
          <a:stretch/>
        </p:blipFill>
        <p:spPr>
          <a:xfrm>
            <a:off x="4094479" y="10"/>
            <a:ext cx="4014047" cy="3383270"/>
          </a:xfrm>
          <a:prstGeom prst="rect">
            <a:avLst/>
          </a:prstGeom>
        </p:spPr>
      </p:pic>
      <p:pic>
        <p:nvPicPr>
          <p:cNvPr id="8" name="Afbeelding 7">
            <a:extLst>
              <a:ext uri="{FF2B5EF4-FFF2-40B4-BE49-F238E27FC236}">
                <a16:creationId xmlns:a16="http://schemas.microsoft.com/office/drawing/2014/main" id="{263A42A7-06F5-428F-9CF7-C21400005685}"/>
              </a:ext>
            </a:extLst>
          </p:cNvPr>
          <p:cNvPicPr>
            <a:picLocks noChangeAspect="1"/>
          </p:cNvPicPr>
          <p:nvPr/>
        </p:nvPicPr>
        <p:blipFill rotWithShape="1">
          <a:blip r:embed="rId5"/>
          <a:srcRect l="11010" r="255" b="4"/>
          <a:stretch/>
        </p:blipFill>
        <p:spPr>
          <a:xfrm>
            <a:off x="8188960" y="10"/>
            <a:ext cx="4003039" cy="3383270"/>
          </a:xfrm>
          <a:prstGeom prst="rect">
            <a:avLst/>
          </a:prstGeom>
        </p:spPr>
      </p:pic>
      <p:pic>
        <p:nvPicPr>
          <p:cNvPr id="5" name="Afbeelding 4">
            <a:extLst>
              <a:ext uri="{FF2B5EF4-FFF2-40B4-BE49-F238E27FC236}">
                <a16:creationId xmlns:a16="http://schemas.microsoft.com/office/drawing/2014/main" id="{80147B3A-AAA6-40AD-BD41-0F15EC8884BF}"/>
              </a:ext>
            </a:extLst>
          </p:cNvPr>
          <p:cNvPicPr>
            <a:picLocks noChangeAspect="1"/>
          </p:cNvPicPr>
          <p:nvPr/>
        </p:nvPicPr>
        <p:blipFill rotWithShape="1">
          <a:blip r:embed="rId6"/>
          <a:srcRect t="40233" r="-3" b="505"/>
          <a:stretch/>
        </p:blipFill>
        <p:spPr>
          <a:xfrm>
            <a:off x="20" y="3469102"/>
            <a:ext cx="4003019" cy="3388893"/>
          </a:xfrm>
          <a:prstGeom prst="rect">
            <a:avLst/>
          </a:prstGeom>
        </p:spPr>
      </p:pic>
      <p:pic>
        <p:nvPicPr>
          <p:cNvPr id="2" name="Afbeelding 1">
            <a:extLst>
              <a:ext uri="{FF2B5EF4-FFF2-40B4-BE49-F238E27FC236}">
                <a16:creationId xmlns:a16="http://schemas.microsoft.com/office/drawing/2014/main" id="{F09A19FE-A776-40B6-AAC4-B4F26E093B9E}"/>
              </a:ext>
            </a:extLst>
          </p:cNvPr>
          <p:cNvPicPr>
            <a:picLocks noChangeAspect="1"/>
          </p:cNvPicPr>
          <p:nvPr/>
        </p:nvPicPr>
        <p:blipFill rotWithShape="1">
          <a:blip r:embed="rId7"/>
          <a:srcRect r="11020" b="4"/>
          <a:stretch/>
        </p:blipFill>
        <p:spPr>
          <a:xfrm>
            <a:off x="4094479" y="3469102"/>
            <a:ext cx="4014047" cy="3383280"/>
          </a:xfrm>
          <a:prstGeom prst="rect">
            <a:avLst/>
          </a:prstGeom>
        </p:spPr>
      </p:pic>
      <p:pic>
        <p:nvPicPr>
          <p:cNvPr id="7" name="Afbeelding 6">
            <a:extLst>
              <a:ext uri="{FF2B5EF4-FFF2-40B4-BE49-F238E27FC236}">
                <a16:creationId xmlns:a16="http://schemas.microsoft.com/office/drawing/2014/main" id="{C30F7A11-C2E0-49C7-B40B-393292AE32FF}"/>
              </a:ext>
            </a:extLst>
          </p:cNvPr>
          <p:cNvPicPr>
            <a:picLocks noChangeAspect="1"/>
          </p:cNvPicPr>
          <p:nvPr/>
        </p:nvPicPr>
        <p:blipFill rotWithShape="1">
          <a:blip r:embed="rId8"/>
          <a:srcRect t="1325" r="-3" b="42009"/>
          <a:stretch/>
        </p:blipFill>
        <p:spPr>
          <a:xfrm>
            <a:off x="8199966" y="3469102"/>
            <a:ext cx="3992034" cy="3388893"/>
          </a:xfrm>
          <a:prstGeom prst="rect">
            <a:avLst/>
          </a:prstGeom>
        </p:spPr>
      </p:pic>
    </p:spTree>
    <p:extLst>
      <p:ext uri="{BB962C8B-B14F-4D97-AF65-F5344CB8AC3E}">
        <p14:creationId xmlns:p14="http://schemas.microsoft.com/office/powerpoint/2010/main" val="2203431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10376B3-1278-401C-867B-84500E85B8CF}"/>
              </a:ext>
            </a:extLst>
          </p:cNvPr>
          <p:cNvSpPr>
            <a:spLocks noGrp="1"/>
          </p:cNvSpPr>
          <p:nvPr>
            <p:ph type="body" sz="half" idx="2"/>
          </p:nvPr>
        </p:nvSpPr>
        <p:spPr>
          <a:xfrm>
            <a:off x="680322" y="4711615"/>
            <a:ext cx="9615822" cy="1090789"/>
          </a:xfrm>
        </p:spPr>
        <p:txBody>
          <a:bodyPr>
            <a:noAutofit/>
          </a:bodyPr>
          <a:lstStyle/>
          <a:p>
            <a:r>
              <a:rPr lang="nl-NL" sz="3600" dirty="0"/>
              <a:t>Waarom nu aandacht voor zichtbaarheid </a:t>
            </a:r>
          </a:p>
          <a:p>
            <a:r>
              <a:rPr lang="nl-NL" sz="3600" dirty="0"/>
              <a:t>in het verkeer?</a:t>
            </a:r>
          </a:p>
        </p:txBody>
      </p:sp>
      <p:pic>
        <p:nvPicPr>
          <p:cNvPr id="6" name="Afbeelding 5">
            <a:extLst>
              <a:ext uri="{FF2B5EF4-FFF2-40B4-BE49-F238E27FC236}">
                <a16:creationId xmlns:a16="http://schemas.microsoft.com/office/drawing/2014/main" id="{0B4C11B6-50C1-4875-9529-2B864E670B98}"/>
              </a:ext>
            </a:extLst>
          </p:cNvPr>
          <p:cNvPicPr>
            <a:picLocks noChangeAspect="1"/>
          </p:cNvPicPr>
          <p:nvPr/>
        </p:nvPicPr>
        <p:blipFill>
          <a:blip r:embed="rId3"/>
          <a:stretch>
            <a:fillRect/>
          </a:stretch>
        </p:blipFill>
        <p:spPr>
          <a:xfrm>
            <a:off x="8102883" y="366822"/>
            <a:ext cx="4091153" cy="3559126"/>
          </a:xfrm>
          <a:prstGeom prst="rect">
            <a:avLst/>
          </a:prstGeom>
        </p:spPr>
      </p:pic>
      <p:pic>
        <p:nvPicPr>
          <p:cNvPr id="4" name="Picture 2" descr="Street Night">
            <a:extLst>
              <a:ext uri="{FF2B5EF4-FFF2-40B4-BE49-F238E27FC236}">
                <a16:creationId xmlns:a16="http://schemas.microsoft.com/office/drawing/2014/main" id="{75D86995-7F1B-4BDE-B458-413BD10C4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6822"/>
            <a:ext cx="7686115" cy="355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163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E4A689-DECE-4D0D-95D4-F55C9E816689}"/>
              </a:ext>
            </a:extLst>
          </p:cNvPr>
          <p:cNvSpPr>
            <a:spLocks noGrp="1"/>
          </p:cNvSpPr>
          <p:nvPr>
            <p:ph type="title"/>
          </p:nvPr>
        </p:nvSpPr>
        <p:spPr/>
        <p:txBody>
          <a:bodyPr/>
          <a:lstStyle/>
          <a:p>
            <a:r>
              <a:rPr lang="nl-NL" dirty="0"/>
              <a:t>cijfers: dodelijke slachtoffers</a:t>
            </a:r>
          </a:p>
        </p:txBody>
      </p:sp>
      <p:sp>
        <p:nvSpPr>
          <p:cNvPr id="4" name="Rechthoek 3">
            <a:extLst>
              <a:ext uri="{FF2B5EF4-FFF2-40B4-BE49-F238E27FC236}">
                <a16:creationId xmlns:a16="http://schemas.microsoft.com/office/drawing/2014/main" id="{AC8EBBBE-0FBB-4383-B75C-723C3BC4424F}"/>
              </a:ext>
            </a:extLst>
          </p:cNvPr>
          <p:cNvSpPr/>
          <p:nvPr/>
        </p:nvSpPr>
        <p:spPr>
          <a:xfrm>
            <a:off x="680321" y="2442231"/>
            <a:ext cx="8344410" cy="3231654"/>
          </a:xfrm>
          <a:prstGeom prst="rect">
            <a:avLst/>
          </a:prstGeom>
        </p:spPr>
        <p:txBody>
          <a:bodyPr wrap="square">
            <a:spAutoFit/>
          </a:bodyPr>
          <a:lstStyle/>
          <a:p>
            <a:endParaRPr lang="nl-NL" dirty="0"/>
          </a:p>
          <a:p>
            <a:pPr marL="285750" indent="-285750">
              <a:buFont typeface="Arial" panose="020B0604020202020204" pitchFamily="34" charset="0"/>
              <a:buChar char="•"/>
            </a:pPr>
            <a:r>
              <a:rPr lang="nl-NL" sz="2800" dirty="0"/>
              <a:t>2017	613 verkeersdoden, 629 in 2016</a:t>
            </a:r>
          </a:p>
          <a:p>
            <a:pPr marL="285750" indent="-285750">
              <a:buFont typeface="Arial" panose="020B0604020202020204" pitchFamily="34" charset="0"/>
              <a:buChar char="•"/>
            </a:pPr>
            <a:r>
              <a:rPr lang="nl-NL" sz="2800" dirty="0"/>
              <a:t>wie		vooral jonge bestuurders, senioren en</a:t>
            </a:r>
          </a:p>
          <a:p>
            <a:r>
              <a:rPr lang="nl-NL" sz="2800" dirty="0"/>
              <a:t>             </a:t>
            </a:r>
            <a:r>
              <a:rPr lang="nl-NL" sz="2800" u="sng" dirty="0"/>
              <a:t>fietsers</a:t>
            </a:r>
          </a:p>
          <a:p>
            <a:pPr lvl="2"/>
            <a:r>
              <a:rPr lang="nl-NL" sz="2800" dirty="0"/>
              <a:t>	</a:t>
            </a:r>
            <a:r>
              <a:rPr lang="nl-NL" sz="2800" dirty="0" err="1"/>
              <a:t>eenderde</a:t>
            </a:r>
            <a:r>
              <a:rPr lang="nl-NL" sz="2800" dirty="0"/>
              <a:t> van de slachtoffers is </a:t>
            </a:r>
            <a:r>
              <a:rPr lang="nl-NL" sz="2800" u="sng" dirty="0"/>
              <a:t>fietser</a:t>
            </a:r>
            <a:endParaRPr lang="nl-NL" sz="2800" dirty="0"/>
          </a:p>
          <a:p>
            <a:pPr lvl="2"/>
            <a:r>
              <a:rPr lang="nl-NL" sz="2800" dirty="0"/>
              <a:t>	een kwart van de </a:t>
            </a:r>
            <a:r>
              <a:rPr lang="nl-NL" sz="2800" u="sng" dirty="0"/>
              <a:t>fietsslachtoffers</a:t>
            </a:r>
          </a:p>
          <a:p>
            <a:pPr lvl="2"/>
            <a:r>
              <a:rPr lang="nl-NL" sz="2800" b="1" dirty="0"/>
              <a:t>    </a:t>
            </a:r>
            <a:r>
              <a:rPr lang="nl-NL" sz="2800" dirty="0"/>
              <a:t>verongelukte op een e-bike</a:t>
            </a:r>
          </a:p>
          <a:p>
            <a:endParaRPr lang="nl-NL" dirty="0"/>
          </a:p>
        </p:txBody>
      </p:sp>
      <p:pic>
        <p:nvPicPr>
          <p:cNvPr id="5" name="Afbeelding 4">
            <a:extLst>
              <a:ext uri="{FF2B5EF4-FFF2-40B4-BE49-F238E27FC236}">
                <a16:creationId xmlns:a16="http://schemas.microsoft.com/office/drawing/2014/main" id="{944506C0-DF45-4738-9DDE-A3E780A23977}"/>
              </a:ext>
            </a:extLst>
          </p:cNvPr>
          <p:cNvPicPr>
            <a:picLocks noChangeAspect="1"/>
          </p:cNvPicPr>
          <p:nvPr/>
        </p:nvPicPr>
        <p:blipFill>
          <a:blip r:embed="rId3"/>
          <a:stretch>
            <a:fillRect/>
          </a:stretch>
        </p:blipFill>
        <p:spPr>
          <a:xfrm>
            <a:off x="9021275" y="3400114"/>
            <a:ext cx="3459487" cy="3794768"/>
          </a:xfrm>
          <a:prstGeom prst="rect">
            <a:avLst/>
          </a:prstGeom>
        </p:spPr>
      </p:pic>
    </p:spTree>
    <p:extLst>
      <p:ext uri="{BB962C8B-B14F-4D97-AF65-F5344CB8AC3E}">
        <p14:creationId xmlns:p14="http://schemas.microsoft.com/office/powerpoint/2010/main" val="3511121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E4A689-DECE-4D0D-95D4-F55C9E816689}"/>
              </a:ext>
            </a:extLst>
          </p:cNvPr>
          <p:cNvSpPr>
            <a:spLocks noGrp="1"/>
          </p:cNvSpPr>
          <p:nvPr>
            <p:ph type="title"/>
          </p:nvPr>
        </p:nvSpPr>
        <p:spPr/>
        <p:txBody>
          <a:bodyPr/>
          <a:lstStyle/>
          <a:p>
            <a:r>
              <a:rPr lang="nl-NL" dirty="0"/>
              <a:t>cijfers: zwaargewonden</a:t>
            </a:r>
          </a:p>
        </p:txBody>
      </p:sp>
      <p:sp>
        <p:nvSpPr>
          <p:cNvPr id="4" name="Rechthoek 3">
            <a:extLst>
              <a:ext uri="{FF2B5EF4-FFF2-40B4-BE49-F238E27FC236}">
                <a16:creationId xmlns:a16="http://schemas.microsoft.com/office/drawing/2014/main" id="{AC8EBBBE-0FBB-4383-B75C-723C3BC4424F}"/>
              </a:ext>
            </a:extLst>
          </p:cNvPr>
          <p:cNvSpPr/>
          <p:nvPr/>
        </p:nvSpPr>
        <p:spPr>
          <a:xfrm>
            <a:off x="680321" y="1834164"/>
            <a:ext cx="8344410" cy="5262979"/>
          </a:xfrm>
          <a:prstGeom prst="rect">
            <a:avLst/>
          </a:prstGeom>
        </p:spPr>
        <p:txBody>
          <a:bodyPr wrap="square">
            <a:spAutoFit/>
          </a:bodyPr>
          <a:lstStyle/>
          <a:p>
            <a:endParaRPr lang="nl-NL" dirty="0"/>
          </a:p>
          <a:p>
            <a:pPr marL="285750" indent="-285750">
              <a:buFont typeface="Arial" panose="020B0604020202020204" pitchFamily="34" charset="0"/>
              <a:buChar char="•"/>
            </a:pPr>
            <a:r>
              <a:rPr lang="nl-NL" sz="2800" dirty="0"/>
              <a:t>2017		20.800 zwaargewonden, 21.400 in 2016</a:t>
            </a:r>
          </a:p>
          <a:p>
            <a:pPr marL="285750" indent="-285750">
              <a:buFont typeface="Arial" panose="020B0604020202020204" pitchFamily="34" charset="0"/>
              <a:buChar char="•"/>
            </a:pPr>
            <a:r>
              <a:rPr lang="nl-NL" sz="2800" dirty="0"/>
              <a:t>2017		</a:t>
            </a:r>
            <a:r>
              <a:rPr lang="nl-NL" sz="2800" dirty="0" err="1"/>
              <a:t>tweederde</a:t>
            </a:r>
            <a:r>
              <a:rPr lang="nl-NL" sz="2800" dirty="0"/>
              <a:t> is fietser!</a:t>
            </a:r>
          </a:p>
          <a:p>
            <a:pPr marL="285750" indent="-285750">
              <a:buFont typeface="Arial" panose="020B0604020202020204" pitchFamily="34" charset="0"/>
              <a:buChar char="•"/>
            </a:pPr>
            <a:r>
              <a:rPr lang="nl-NL" sz="2800" dirty="0"/>
              <a:t>waarom?</a:t>
            </a:r>
            <a:r>
              <a:rPr lang="nl-NL" sz="2400" dirty="0"/>
              <a:t>	</a:t>
            </a:r>
            <a:r>
              <a:rPr lang="nl-NL" dirty="0"/>
              <a:t>onveilig gedrag van fietsers zelf</a:t>
            </a:r>
          </a:p>
          <a:p>
            <a:pPr marL="2114550" lvl="4" indent="-285750">
              <a:buFont typeface="Arial" panose="020B0604020202020204" pitchFamily="34" charset="0"/>
              <a:buChar char="•"/>
            </a:pPr>
            <a:r>
              <a:rPr lang="nl-NL" dirty="0"/>
              <a:t>gebrek aan vaardigheden</a:t>
            </a:r>
          </a:p>
          <a:p>
            <a:pPr marL="2114550" lvl="4" indent="-285750">
              <a:buFont typeface="Arial" panose="020B0604020202020204" pitchFamily="34" charset="0"/>
              <a:buChar char="•"/>
            </a:pPr>
            <a:r>
              <a:rPr lang="nl-NL" dirty="0"/>
              <a:t>door rood licht rijden</a:t>
            </a:r>
          </a:p>
          <a:p>
            <a:pPr marL="2114550" lvl="4" indent="-285750">
              <a:buFont typeface="Arial" panose="020B0604020202020204" pitchFamily="34" charset="0"/>
              <a:buChar char="•"/>
            </a:pPr>
            <a:r>
              <a:rPr lang="nl-NL" dirty="0"/>
              <a:t>smartphonegebruik</a:t>
            </a:r>
          </a:p>
          <a:p>
            <a:pPr marL="2114550" lvl="4" indent="-285750">
              <a:buFont typeface="Arial" panose="020B0604020202020204" pitchFamily="34" charset="0"/>
              <a:buChar char="•"/>
            </a:pPr>
            <a:r>
              <a:rPr lang="nl-NL" dirty="0"/>
              <a:t>rijden onder invloed</a:t>
            </a:r>
          </a:p>
          <a:p>
            <a:pPr marL="2114550" lvl="4" indent="-285750">
              <a:buFont typeface="Arial" panose="020B0604020202020204" pitchFamily="34" charset="0"/>
              <a:buChar char="•"/>
            </a:pPr>
            <a:r>
              <a:rPr lang="nl-NL" dirty="0"/>
              <a:t>fietsen zonder goede fietsverlichting</a:t>
            </a:r>
          </a:p>
          <a:p>
            <a:pPr lvl="4"/>
            <a:endParaRPr lang="nl-NL" dirty="0"/>
          </a:p>
          <a:p>
            <a:pPr lvl="4"/>
            <a:r>
              <a:rPr lang="nl-NL" dirty="0"/>
              <a:t>onveilig gedrag van andere weggebruikers</a:t>
            </a:r>
          </a:p>
          <a:p>
            <a:pPr marL="2114550" lvl="4" indent="-285750">
              <a:buFont typeface="Arial" panose="020B0604020202020204" pitchFamily="34" charset="0"/>
              <a:buChar char="•"/>
            </a:pPr>
            <a:r>
              <a:rPr lang="nl-NL" dirty="0">
                <a:solidFill>
                  <a:prstClr val="white"/>
                </a:solidFill>
              </a:rPr>
              <a:t>te hoge snelheid</a:t>
            </a:r>
          </a:p>
          <a:p>
            <a:pPr marL="2114550" lvl="4" indent="-285750">
              <a:buFont typeface="Arial" panose="020B0604020202020204" pitchFamily="34" charset="0"/>
              <a:buChar char="•"/>
            </a:pPr>
            <a:r>
              <a:rPr lang="nl-NL" dirty="0">
                <a:solidFill>
                  <a:prstClr val="white"/>
                </a:solidFill>
              </a:rPr>
              <a:t>afgeleid</a:t>
            </a:r>
          </a:p>
          <a:p>
            <a:pPr marL="2114550" lvl="4" indent="-285750">
              <a:buFont typeface="Arial" panose="020B0604020202020204" pitchFamily="34" charset="0"/>
              <a:buChar char="•"/>
            </a:pPr>
            <a:r>
              <a:rPr lang="nl-NL" dirty="0">
                <a:solidFill>
                  <a:prstClr val="white"/>
                </a:solidFill>
              </a:rPr>
              <a:t>door rood licht rijden</a:t>
            </a:r>
          </a:p>
          <a:p>
            <a:pPr marL="2114550" lvl="4" indent="-285750">
              <a:buFont typeface="Arial" panose="020B0604020202020204" pitchFamily="34" charset="0"/>
              <a:buChar char="•"/>
            </a:pPr>
            <a:r>
              <a:rPr lang="nl-NL" dirty="0">
                <a:solidFill>
                  <a:prstClr val="white"/>
                </a:solidFill>
              </a:rPr>
              <a:t>rijden onder invloed</a:t>
            </a:r>
          </a:p>
          <a:p>
            <a:pPr lvl="4"/>
            <a:endParaRPr lang="nl-NL" dirty="0"/>
          </a:p>
          <a:p>
            <a:endParaRPr lang="nl-NL" dirty="0"/>
          </a:p>
        </p:txBody>
      </p:sp>
      <p:pic>
        <p:nvPicPr>
          <p:cNvPr id="5" name="Afbeelding 4">
            <a:extLst>
              <a:ext uri="{FF2B5EF4-FFF2-40B4-BE49-F238E27FC236}">
                <a16:creationId xmlns:a16="http://schemas.microsoft.com/office/drawing/2014/main" id="{0AA36B63-2FC0-4619-9F33-E9BCB6A832F2}"/>
              </a:ext>
            </a:extLst>
          </p:cNvPr>
          <p:cNvPicPr>
            <a:picLocks noChangeAspect="1"/>
          </p:cNvPicPr>
          <p:nvPr/>
        </p:nvPicPr>
        <p:blipFill>
          <a:blip r:embed="rId3"/>
          <a:stretch>
            <a:fillRect/>
          </a:stretch>
        </p:blipFill>
        <p:spPr>
          <a:xfrm>
            <a:off x="9021277" y="3400120"/>
            <a:ext cx="3459487" cy="3794768"/>
          </a:xfrm>
          <a:prstGeom prst="rect">
            <a:avLst/>
          </a:prstGeom>
        </p:spPr>
      </p:pic>
    </p:spTree>
    <p:extLst>
      <p:ext uri="{BB962C8B-B14F-4D97-AF65-F5344CB8AC3E}">
        <p14:creationId xmlns:p14="http://schemas.microsoft.com/office/powerpoint/2010/main" val="1634416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6" name="Picture 115">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18" name="Picture 117">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20" name="Rectangle 119">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2" name="Rectangle 121">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Afbeelding 2">
            <a:extLst>
              <a:ext uri="{FF2B5EF4-FFF2-40B4-BE49-F238E27FC236}">
                <a16:creationId xmlns:a16="http://schemas.microsoft.com/office/drawing/2014/main" id="{A8A4A772-4CE8-4A48-A97C-5B3E476856DB}"/>
              </a:ext>
            </a:extLst>
          </p:cNvPr>
          <p:cNvPicPr>
            <a:picLocks noChangeAspect="1"/>
          </p:cNvPicPr>
          <p:nvPr/>
        </p:nvPicPr>
        <p:blipFill rotWithShape="1">
          <a:blip r:embed="rId6"/>
          <a:srcRect t="48864" r="9091"/>
          <a:stretch/>
        </p:blipFill>
        <p:spPr>
          <a:xfrm>
            <a:off x="-3176" y="10"/>
            <a:ext cx="12192000" cy="6857991"/>
          </a:xfrm>
          <a:prstGeom prst="rect">
            <a:avLst/>
          </a:prstGeom>
        </p:spPr>
      </p:pic>
      <p:sp>
        <p:nvSpPr>
          <p:cNvPr id="124" name="Rectangle 123">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13B9E932-4415-4F0A-B960-CD9826DE9522}"/>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800"/>
              <a:t>Wat kan je zelf doen?</a:t>
            </a:r>
          </a:p>
        </p:txBody>
      </p:sp>
      <p:sp>
        <p:nvSpPr>
          <p:cNvPr id="40" name="Content Placeholder 39">
            <a:extLst>
              <a:ext uri="{FF2B5EF4-FFF2-40B4-BE49-F238E27FC236}">
                <a16:creationId xmlns:a16="http://schemas.microsoft.com/office/drawing/2014/main" id="{87C752FE-CBD0-4344-93A2-E0086CF5D7E3}"/>
              </a:ext>
            </a:extLst>
          </p:cNvPr>
          <p:cNvSpPr>
            <a:spLocks noGrp="1"/>
          </p:cNvSpPr>
          <p:nvPr>
            <p:ph sz="half" idx="1"/>
          </p:nvPr>
        </p:nvSpPr>
        <p:spPr>
          <a:xfrm>
            <a:off x="680322" y="5342302"/>
            <a:ext cx="8133478" cy="406566"/>
          </a:xfrm>
        </p:spPr>
        <p:txBody>
          <a:bodyPr vert="horz" lIns="91440" tIns="45720" rIns="91440" bIns="45720" rtlCol="0">
            <a:normAutofit/>
          </a:bodyPr>
          <a:lstStyle/>
          <a:p>
            <a:pPr marL="0" indent="0" algn="r">
              <a:buNone/>
            </a:pPr>
            <a:r>
              <a:rPr lang="en-US" sz="1800"/>
              <a:t>Val op: zien en gezien worden!</a:t>
            </a:r>
          </a:p>
        </p:txBody>
      </p:sp>
      <p:sp>
        <p:nvSpPr>
          <p:cNvPr id="126" name="Rectangle 125">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8" name="Rectangle 127">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303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413D5-1209-4B03-842B-E28CF3AE1B56}"/>
              </a:ext>
            </a:extLst>
          </p:cNvPr>
          <p:cNvSpPr>
            <a:spLocks noGrp="1"/>
          </p:cNvSpPr>
          <p:nvPr>
            <p:ph type="title"/>
          </p:nvPr>
        </p:nvSpPr>
        <p:spPr>
          <a:xfrm>
            <a:off x="333020" y="781809"/>
            <a:ext cx="10091313" cy="1080937"/>
          </a:xfrm>
        </p:spPr>
        <p:txBody>
          <a:bodyPr/>
          <a:lstStyle/>
          <a:p>
            <a:r>
              <a:rPr lang="nl-NL" dirty="0"/>
              <a:t>2 filmpjes over zichtbaar zijn in het donker</a:t>
            </a:r>
          </a:p>
        </p:txBody>
      </p:sp>
      <p:sp>
        <p:nvSpPr>
          <p:cNvPr id="3" name="Tijdelijke aanduiding voor tekst 2">
            <a:extLst>
              <a:ext uri="{FF2B5EF4-FFF2-40B4-BE49-F238E27FC236}">
                <a16:creationId xmlns:a16="http://schemas.microsoft.com/office/drawing/2014/main" id="{4080499B-1BF6-4F9F-92A3-A013F4120C84}"/>
              </a:ext>
            </a:extLst>
          </p:cNvPr>
          <p:cNvSpPr>
            <a:spLocks noGrp="1"/>
          </p:cNvSpPr>
          <p:nvPr>
            <p:ph type="body" idx="1"/>
          </p:nvPr>
        </p:nvSpPr>
        <p:spPr>
          <a:xfrm>
            <a:off x="678618" y="2348063"/>
            <a:ext cx="5417382" cy="1080937"/>
          </a:xfrm>
        </p:spPr>
        <p:txBody>
          <a:bodyPr>
            <a:noAutofit/>
          </a:bodyPr>
          <a:lstStyle/>
          <a:p>
            <a:r>
              <a:rPr lang="nl-NL" sz="2800" b="0" dirty="0"/>
              <a:t>Vanaf welke afstand zien ze jou?</a:t>
            </a:r>
          </a:p>
          <a:p>
            <a:r>
              <a:rPr lang="nl-NL" sz="1600" b="0" dirty="0"/>
              <a:t>filmpje van 20 seconden</a:t>
            </a:r>
          </a:p>
        </p:txBody>
      </p:sp>
      <p:sp>
        <p:nvSpPr>
          <p:cNvPr id="4" name="Tijdelijke aanduiding voor inhoud 3">
            <a:extLst>
              <a:ext uri="{FF2B5EF4-FFF2-40B4-BE49-F238E27FC236}">
                <a16:creationId xmlns:a16="http://schemas.microsoft.com/office/drawing/2014/main" id="{EB0853F0-68AA-422C-B8F3-482871DC059F}"/>
              </a:ext>
            </a:extLst>
          </p:cNvPr>
          <p:cNvSpPr>
            <a:spLocks noGrp="1"/>
          </p:cNvSpPr>
          <p:nvPr>
            <p:ph sz="half" idx="2"/>
          </p:nvPr>
        </p:nvSpPr>
        <p:spPr>
          <a:xfrm>
            <a:off x="701215" y="3245544"/>
            <a:ext cx="7611289" cy="2507187"/>
          </a:xfrm>
        </p:spPr>
        <p:txBody>
          <a:bodyPr/>
          <a:lstStyle/>
          <a:p>
            <a:pPr marL="0" indent="0">
              <a:buNone/>
            </a:pPr>
            <a:endParaRPr lang="nl-NL" u="sng" dirty="0">
              <a:hlinkClick r:id="rId3"/>
            </a:endParaRPr>
          </a:p>
          <a:p>
            <a:pPr marL="0" indent="0">
              <a:buNone/>
            </a:pPr>
            <a:r>
              <a:rPr lang="nl-NL" u="sng" dirty="0" err="1">
                <a:hlinkClick r:id="rId3"/>
              </a:rPr>
              <a:t>https</a:t>
            </a:r>
            <a:r>
              <a:rPr lang="nl-NL" u="sng" dirty="0">
                <a:hlinkClick r:id="rId3"/>
              </a:rPr>
              <a:t>://www.youtube.com/watch?v=</a:t>
            </a:r>
            <a:r>
              <a:rPr lang="nl-NL" u="sng" dirty="0" err="1">
                <a:hlinkClick r:id="rId3"/>
              </a:rPr>
              <a:t>ZRFc0ISoO2U</a:t>
            </a:r>
            <a:endParaRPr lang="nl-NL" dirty="0"/>
          </a:p>
          <a:p>
            <a:endParaRPr lang="nl-NL" dirty="0"/>
          </a:p>
        </p:txBody>
      </p:sp>
      <p:sp>
        <p:nvSpPr>
          <p:cNvPr id="5" name="Tijdelijke aanduiding voor tekst 4">
            <a:extLst>
              <a:ext uri="{FF2B5EF4-FFF2-40B4-BE49-F238E27FC236}">
                <a16:creationId xmlns:a16="http://schemas.microsoft.com/office/drawing/2014/main" id="{6DFDC1FE-7790-49F6-9DD0-0F8C80A88B41}"/>
              </a:ext>
            </a:extLst>
          </p:cNvPr>
          <p:cNvSpPr>
            <a:spLocks noGrp="1"/>
          </p:cNvSpPr>
          <p:nvPr>
            <p:ph type="body" sz="quarter" idx="3"/>
          </p:nvPr>
        </p:nvSpPr>
        <p:spPr>
          <a:xfrm>
            <a:off x="703722" y="4292496"/>
            <a:ext cx="5417382" cy="1080937"/>
          </a:xfrm>
        </p:spPr>
        <p:txBody>
          <a:bodyPr>
            <a:noAutofit/>
          </a:bodyPr>
          <a:lstStyle/>
          <a:p>
            <a:r>
              <a:rPr lang="nl-NL" sz="2800" b="0" dirty="0"/>
              <a:t>Wat maakt jou beter zichtbaar?</a:t>
            </a:r>
          </a:p>
          <a:p>
            <a:r>
              <a:rPr lang="nl-NL" sz="1600" b="0" dirty="0"/>
              <a:t>filmpje van 2 minuten</a:t>
            </a:r>
          </a:p>
        </p:txBody>
      </p:sp>
      <p:sp>
        <p:nvSpPr>
          <p:cNvPr id="6" name="Tijdelijke aanduiding voor inhoud 5">
            <a:extLst>
              <a:ext uri="{FF2B5EF4-FFF2-40B4-BE49-F238E27FC236}">
                <a16:creationId xmlns:a16="http://schemas.microsoft.com/office/drawing/2014/main" id="{27A26DCD-DE12-4A32-801E-3AEDC3267AD1}"/>
              </a:ext>
            </a:extLst>
          </p:cNvPr>
          <p:cNvSpPr>
            <a:spLocks noGrp="1"/>
          </p:cNvSpPr>
          <p:nvPr>
            <p:ph sz="quarter" idx="4"/>
          </p:nvPr>
        </p:nvSpPr>
        <p:spPr>
          <a:xfrm>
            <a:off x="703722" y="5587861"/>
            <a:ext cx="10038150" cy="2507187"/>
          </a:xfrm>
        </p:spPr>
        <p:txBody>
          <a:bodyPr/>
          <a:lstStyle/>
          <a:p>
            <a:pPr marL="0" indent="0">
              <a:buNone/>
            </a:pPr>
            <a:r>
              <a:rPr lang="nl-NL" dirty="0">
                <a:hlinkClick r:id="rId4"/>
              </a:rPr>
              <a:t>https://www.youtube.com/watch?v=2trCk3Aa1NQ&amp;feature=</a:t>
            </a:r>
            <a:r>
              <a:rPr lang="nl-NL" dirty="0" err="1">
                <a:hlinkClick r:id="rId4"/>
              </a:rPr>
              <a:t>youtu.be</a:t>
            </a:r>
            <a:endParaRPr lang="nl-NL" dirty="0"/>
          </a:p>
          <a:p>
            <a:pPr marL="0" indent="0">
              <a:buNone/>
            </a:pPr>
            <a:endParaRPr lang="nl-NL" dirty="0"/>
          </a:p>
        </p:txBody>
      </p:sp>
      <p:pic>
        <p:nvPicPr>
          <p:cNvPr id="2050" name="Picture 2" descr="Black Camera Film">
            <a:extLst>
              <a:ext uri="{FF2B5EF4-FFF2-40B4-BE49-F238E27FC236}">
                <a16:creationId xmlns:a16="http://schemas.microsoft.com/office/drawing/2014/main" id="{E7B0CDF2-B6FD-41E7-9FF3-6E81D9255C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6815" y="2493232"/>
            <a:ext cx="3315185" cy="2464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162595"/>
      </p:ext>
    </p:extLst>
  </p:cSld>
  <p:clrMapOvr>
    <a:masterClrMapping/>
  </p:clrMapOvr>
</p:sld>
</file>

<file path=ppt/theme/theme1.xml><?xml version="1.0" encoding="utf-8"?>
<a:theme xmlns:a="http://schemas.openxmlformats.org/drawingml/2006/main" name="Berlij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2164</Words>
  <Application>Microsoft Office PowerPoint</Application>
  <PresentationFormat>Breedbeeld</PresentationFormat>
  <Paragraphs>183</Paragraphs>
  <Slides>15</Slides>
  <Notes>15</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15</vt:i4>
      </vt:variant>
    </vt:vector>
  </HeadingPairs>
  <TitlesOfParts>
    <vt:vector size="20" baseType="lpstr">
      <vt:lpstr>Arial</vt:lpstr>
      <vt:lpstr>Calibri</vt:lpstr>
      <vt:lpstr>Trebuchet MS</vt:lpstr>
      <vt:lpstr>Wingdings</vt:lpstr>
      <vt:lpstr>Berlijn</vt:lpstr>
      <vt:lpstr>zichtbaarheid in het verkeer</vt:lpstr>
      <vt:lpstr>ervaringen</vt:lpstr>
      <vt:lpstr>zichtbaarheid in het verkeer</vt:lpstr>
      <vt:lpstr>PowerPoint-presentatie</vt:lpstr>
      <vt:lpstr>PowerPoint-presentatie</vt:lpstr>
      <vt:lpstr>cijfers: dodelijke slachtoffers</vt:lpstr>
      <vt:lpstr>cijfers: zwaargewonden</vt:lpstr>
      <vt:lpstr>Wat kan je zelf doen?</vt:lpstr>
      <vt:lpstr>2 filmpjes over zichtbaar zijn in het donker</vt:lpstr>
      <vt:lpstr>conclusies</vt:lpstr>
      <vt:lpstr>verbeteren zichtbaarheid</vt:lpstr>
      <vt:lpstr>verbeteren zichtbaarheid in het donker</vt:lpstr>
      <vt:lpstr>Val op in het donker samengevat</vt:lpstr>
      <vt:lpstr>tot slot nog een paar tips</vt:lpstr>
      <vt:lpstr>colofon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zichtbaarheid in het verkeer</dc:title>
  <dc:creator>Eigenaar</dc:creator>
  <cp:lastModifiedBy>Eigenaar</cp:lastModifiedBy>
  <cp:revision>9</cp:revision>
  <dcterms:created xsi:type="dcterms:W3CDTF">2019-06-11T18:42:03Z</dcterms:created>
  <dcterms:modified xsi:type="dcterms:W3CDTF">2019-06-26T19:12:51Z</dcterms:modified>
</cp:coreProperties>
</file>